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612" r:id="rId2"/>
    <p:sldId id="617" r:id="rId3"/>
    <p:sldId id="618" r:id="rId4"/>
    <p:sldId id="619" r:id="rId5"/>
    <p:sldId id="622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DE2"/>
    <a:srgbClr val="E7F8F8"/>
    <a:srgbClr val="F6F6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56" autoAdjust="0"/>
    <p:restoredTop sz="94660"/>
  </p:normalViewPr>
  <p:slideViewPr>
    <p:cSldViewPr snapToGrid="0">
      <p:cViewPr varScale="1">
        <p:scale>
          <a:sx n="81" d="100"/>
          <a:sy n="81" d="100"/>
        </p:scale>
        <p:origin x="108" y="8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79A9CA3-63D2-450A-97BC-9A601B2D3B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55B65196-8F16-415E-9F83-471535B7B8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2EAB51-9988-4B4C-B04C-31533D9C4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E61D-7C51-42FD-87DD-774F7729302E}" type="datetimeFigureOut">
              <a:rPr lang="ko-KR" altLang="en-US" smtClean="0"/>
              <a:t>2021-05-18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EA936CD-365F-4131-B228-4E83CEB11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5A0DD64-82F0-439C-9A55-40FD59D4C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B5D07-9C52-40A3-ADF9-B634EE392DF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8656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6F84ECA-538A-4860-A3A0-69DFDE827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77E71DA-239A-4201-B183-6B7B42CD58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6BE27F3-A27A-4BA4-BACB-31A4EC699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E61D-7C51-42FD-87DD-774F7729302E}" type="datetimeFigureOut">
              <a:rPr lang="ko-KR" altLang="en-US" smtClean="0"/>
              <a:t>2021-05-18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B306B32-43EB-4A57-A2FF-1D41CEFD2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29A7636-49F4-480F-9942-0C3BA84A1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B5D07-9C52-40A3-ADF9-B634EE392DF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4563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451804B2-502B-4450-8624-C7F96CB46B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CF0EEBDE-59CA-4BC8-8BFF-9C22E8EE98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7B6A2DB-F4EE-487F-8B15-A76D3AD19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E61D-7C51-42FD-87DD-774F7729302E}" type="datetimeFigureOut">
              <a:rPr lang="ko-KR" altLang="en-US" smtClean="0"/>
              <a:t>2021-05-18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191A18-665F-4242-8394-65341C08C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930020D-1F86-4D5A-BBBE-28D1175A8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B5D07-9C52-40A3-ADF9-B634EE392DF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60086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B07DC20-5C6A-4748-80AF-74E03A2663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413810"/>
            <a:ext cx="9069352" cy="611042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FAFFD3BB-4B55-4D7C-9A84-623FB36A1677}"/>
              </a:ext>
            </a:extLst>
          </p:cNvPr>
          <p:cNvSpPr/>
          <p:nvPr userDrawn="1"/>
        </p:nvSpPr>
        <p:spPr>
          <a:xfrm>
            <a:off x="0" y="6539632"/>
            <a:ext cx="12192000" cy="265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135DD60-7203-4D4B-959F-E4C744B76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92864" y="6568034"/>
            <a:ext cx="374119" cy="208382"/>
          </a:xfrm>
        </p:spPr>
        <p:txBody>
          <a:bodyPr/>
          <a:lstStyle>
            <a:lvl1pPr algn="ctr">
              <a:defRPr sz="900" b="0"/>
            </a:lvl1pPr>
          </a:lstStyle>
          <a:p>
            <a:fld id="{5388F264-747A-4745-A9FE-7C82838F5DC7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cxnSp>
        <p:nvCxnSpPr>
          <p:cNvPr id="20" name="직선 연결선 19">
            <a:extLst>
              <a:ext uri="{FF2B5EF4-FFF2-40B4-BE49-F238E27FC236}">
                <a16:creationId xmlns:a16="http://schemas.microsoft.com/office/drawing/2014/main" id="{E745A9C7-17F3-48C1-A267-D7CA1468774A}"/>
              </a:ext>
            </a:extLst>
          </p:cNvPr>
          <p:cNvCxnSpPr>
            <a:cxnSpLocks/>
          </p:cNvCxnSpPr>
          <p:nvPr userDrawn="1"/>
        </p:nvCxnSpPr>
        <p:spPr>
          <a:xfrm>
            <a:off x="11483339" y="6632855"/>
            <a:ext cx="0" cy="7874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20">
            <a:extLst>
              <a:ext uri="{FF2B5EF4-FFF2-40B4-BE49-F238E27FC236}">
                <a16:creationId xmlns:a16="http://schemas.microsoft.com/office/drawing/2014/main" id="{F9DA4AA6-988D-4B5A-93E9-8556F6FE75DF}"/>
              </a:ext>
            </a:extLst>
          </p:cNvPr>
          <p:cNvCxnSpPr>
            <a:cxnSpLocks/>
          </p:cNvCxnSpPr>
          <p:nvPr userDrawn="1"/>
        </p:nvCxnSpPr>
        <p:spPr>
          <a:xfrm>
            <a:off x="11874403" y="6632855"/>
            <a:ext cx="0" cy="7874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Group 41">
            <a:extLst>
              <a:ext uri="{FF2B5EF4-FFF2-40B4-BE49-F238E27FC236}">
                <a16:creationId xmlns:a16="http://schemas.microsoft.com/office/drawing/2014/main" id="{44E3335C-AB70-447C-8349-F87B0E8319D7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942192729"/>
              </p:ext>
            </p:extLst>
          </p:nvPr>
        </p:nvGraphicFramePr>
        <p:xfrm>
          <a:off x="0" y="0"/>
          <a:ext cx="12192000" cy="324479"/>
        </p:xfrm>
        <a:graphic>
          <a:graphicData uri="http://schemas.openxmlformats.org/drawingml/2006/table">
            <a:tbl>
              <a:tblPr/>
              <a:tblGrid>
                <a:gridCol w="7651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58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62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321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226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447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Key Screen</a:t>
                      </a:r>
                      <a:endParaRPr kumimoji="1" lang="ko-KR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4000" marR="54000" marT="18000" marB="180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4000" marR="54000" marT="18000" marB="180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Workflow</a:t>
                      </a:r>
                      <a:endParaRPr kumimoji="1" lang="ko-KR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4000" marR="54000" marT="18000" marB="180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4000" marR="54000" marT="18000" marB="180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Description</a:t>
                      </a:r>
                      <a:endParaRPr kumimoji="1" lang="ko-KR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4000" marR="54000" marT="18000" marB="180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14" name="직선 연결선 13">
            <a:extLst>
              <a:ext uri="{FF2B5EF4-FFF2-40B4-BE49-F238E27FC236}">
                <a16:creationId xmlns:a16="http://schemas.microsoft.com/office/drawing/2014/main" id="{01B0900C-C815-4339-B8F8-B990197C92F7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324479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>
            <a:extLst>
              <a:ext uri="{FF2B5EF4-FFF2-40B4-BE49-F238E27FC236}">
                <a16:creationId xmlns:a16="http://schemas.microsoft.com/office/drawing/2014/main" id="{96629B2A-3DB9-4530-8794-6A6B2ECDFF08}"/>
              </a:ext>
            </a:extLst>
          </p:cNvPr>
          <p:cNvCxnSpPr>
            <a:cxnSpLocks/>
          </p:cNvCxnSpPr>
          <p:nvPr userDrawn="1"/>
        </p:nvCxnSpPr>
        <p:spPr>
          <a:xfrm>
            <a:off x="9069355" y="317236"/>
            <a:ext cx="0" cy="6110424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9508EFBC-74E8-4B1A-A02E-F7357D937C9F}"/>
              </a:ext>
            </a:extLst>
          </p:cNvPr>
          <p:cNvSpPr txBox="1"/>
          <p:nvPr userDrawn="1"/>
        </p:nvSpPr>
        <p:spPr>
          <a:xfrm>
            <a:off x="130629" y="6556809"/>
            <a:ext cx="59503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8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비엘에프</a:t>
            </a:r>
            <a:endParaRPr lang="ko-KR" altLang="en-US" sz="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E511337-7803-43C7-B325-A5E1CC5CEF35}"/>
              </a:ext>
            </a:extLst>
          </p:cNvPr>
          <p:cNvSpPr txBox="1"/>
          <p:nvPr userDrawn="1"/>
        </p:nvSpPr>
        <p:spPr>
          <a:xfrm>
            <a:off x="9164761" y="6556809"/>
            <a:ext cx="221246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CONNECT.ED Platform Renewal Storyboard</a:t>
            </a:r>
            <a:endParaRPr lang="ko-KR" altLang="en-US" sz="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5556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BA8A094-11EF-442E-934C-39BCA6306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5997DE4-440E-4EE8-BD1E-FE079F5596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818BFC8-68E0-42B4-8689-1EC895313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E61D-7C51-42FD-87DD-774F7729302E}" type="datetimeFigureOut">
              <a:rPr lang="ko-KR" altLang="en-US" smtClean="0"/>
              <a:t>2021-05-18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DD07EC8-66C3-4AD3-AB91-244C7A4F9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230D5BE-6A8B-4563-A15E-2213F6ADF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B5D07-9C52-40A3-ADF9-B634EE392DF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970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634CE99-880F-4C32-AEBE-553306B6F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0750FE2-B18F-4BFF-B300-40F27E0A26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055C53D-A8A2-49AA-9748-3DF13AA3B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E61D-7C51-42FD-87DD-774F7729302E}" type="datetimeFigureOut">
              <a:rPr lang="ko-KR" altLang="en-US" smtClean="0"/>
              <a:t>2021-05-18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3D48534-EB62-41B5-ACA2-023BB13ED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439CDAE-3B22-42AF-8A2F-18C1CA7C5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B5D07-9C52-40A3-ADF9-B634EE392DF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0470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65AFA4-E0BB-4647-8CDE-28C0B0C0C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3BBEF58-8FD8-4D7A-84D0-DC1B81F6CE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1379F62-6510-427D-802C-8BEDEBA08C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900FD52-1B13-45E0-A3D5-820CDB8FC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E61D-7C51-42FD-87DD-774F7729302E}" type="datetimeFigureOut">
              <a:rPr lang="ko-KR" altLang="en-US" smtClean="0"/>
              <a:t>2021-05-18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6759D18-AFD0-4F12-A34F-8FDBEE0A4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82D4F92-C753-4CAA-B2D7-781C5F7B6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B5D07-9C52-40A3-ADF9-B634EE392DF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85230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88ED2BD-D5ED-4EDC-B0AB-28ADE85FE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4A67354-C5DF-40F4-A53D-5C3055E1EA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B8B453CE-D5C3-4EBE-81B3-89514B338F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57B9874-5F12-45C2-A450-57A852AF1D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91B98CD3-7F92-463C-8D52-943ADDAD80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289276F2-B9B0-4B06-8CD5-5686410B8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E61D-7C51-42FD-87DD-774F7729302E}" type="datetimeFigureOut">
              <a:rPr lang="ko-KR" altLang="en-US" smtClean="0"/>
              <a:t>2021-05-18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CC19D4A4-7D74-4089-A850-1FF819B76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1C71E9CD-2E99-49EA-AD7B-455615C4B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B5D07-9C52-40A3-ADF9-B634EE392DF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30769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769313-07ED-416B-ABE9-2B5E6AB43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5FA7EA79-BDDF-4B09-9B98-D799FA463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E61D-7C51-42FD-87DD-774F7729302E}" type="datetimeFigureOut">
              <a:rPr lang="ko-KR" altLang="en-US" smtClean="0"/>
              <a:t>2021-05-18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885A153-D00E-403D-884C-40FA6A571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8BB02923-C744-4D0D-9486-3817FA97B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B5D07-9C52-40A3-ADF9-B634EE392DF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5851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FAF895B5-863F-409D-8016-B89C8221C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E61D-7C51-42FD-87DD-774F7729302E}" type="datetimeFigureOut">
              <a:rPr lang="ko-KR" altLang="en-US" smtClean="0"/>
              <a:t>2021-05-18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6833C03C-9C64-4A01-A122-3FF9064FB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3B6AF2B4-BC98-48D9-9788-883432338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B5D07-9C52-40A3-ADF9-B634EE392DF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69597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3EDFA55-5F3B-4B32-A6AD-B8FECE03F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CE5AD18-C1E2-426E-B07A-FF973F2C3C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40FB729A-4FAB-403E-A38F-F14B8FC143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EF2283B-1870-4051-AA6A-2A0AD27F9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E61D-7C51-42FD-87DD-774F7729302E}" type="datetimeFigureOut">
              <a:rPr lang="ko-KR" altLang="en-US" smtClean="0"/>
              <a:t>2021-05-18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4B9336A-F0EF-4C6A-8209-FC2DA91F8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AC3435D-8B33-4554-AE3E-4C119C04E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B5D07-9C52-40A3-ADF9-B634EE392DF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0516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8789310-65D6-4314-A802-A89E17132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40ECF677-E915-4980-9CDE-D703FD9B74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2417A6C-F08B-47DA-BA48-D0EB3B5C22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176355C-E8CD-4EFD-B2AD-881C83899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E61D-7C51-42FD-87DD-774F7729302E}" type="datetimeFigureOut">
              <a:rPr lang="ko-KR" altLang="en-US" smtClean="0"/>
              <a:t>2021-05-18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695286C-492D-4CE2-873C-B84D5C9C0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547C299-4BBD-4761-A99D-59E551532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B5D07-9C52-40A3-ADF9-B634EE392DF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3227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45FEC48B-AE65-4ED9-82C7-5F835D2B3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948B1AB-1B9E-4913-A52B-B5912E2A2E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099A3B2-7E9C-4F26-85D6-A6778F5329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FE61D-7C51-42FD-87DD-774F7729302E}" type="datetimeFigureOut">
              <a:rPr lang="ko-KR" altLang="en-US" smtClean="0"/>
              <a:t>2021-05-18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EE59974-8C5F-41D2-801B-5D8A0D3972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065EA18-67D4-4962-87DD-D9E4738164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CB5D07-9C52-40A3-ADF9-B634EE392DF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4477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connectedu.com/" TargetMode="External"/><Relationship Id="rId5" Type="http://schemas.openxmlformats.org/officeDocument/2006/relationships/hyperlink" Target="https://www.connectedu.com/partners" TargetMode="External"/><Relationship Id="rId4" Type="http://schemas.openxmlformats.org/officeDocument/2006/relationships/hyperlink" Target="https://www.connected.com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connectedu.com/" TargetMode="External"/><Relationship Id="rId5" Type="http://schemas.openxmlformats.org/officeDocument/2006/relationships/hyperlink" Target="https://www.connectedu.com/partners" TargetMode="External"/><Relationship Id="rId4" Type="http://schemas.openxmlformats.org/officeDocument/2006/relationships/hyperlink" Target="https://www.connected.com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connectedu.com/" TargetMode="External"/><Relationship Id="rId5" Type="http://schemas.openxmlformats.org/officeDocument/2006/relationships/hyperlink" Target="https://www.connectedu.com/partners" TargetMode="External"/><Relationship Id="rId4" Type="http://schemas.openxmlformats.org/officeDocument/2006/relationships/hyperlink" Target="https://www.connected.com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connectedu.com/" TargetMode="External"/><Relationship Id="rId5" Type="http://schemas.openxmlformats.org/officeDocument/2006/relationships/hyperlink" Target="https://www.connectedu.com/partners" TargetMode="External"/><Relationship Id="rId4" Type="http://schemas.openxmlformats.org/officeDocument/2006/relationships/hyperlink" Target="https://www.connected.com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connectedu.com/" TargetMode="External"/><Relationship Id="rId5" Type="http://schemas.openxmlformats.org/officeDocument/2006/relationships/hyperlink" Target="https://www.connectedu.com/partners" TargetMode="External"/><Relationship Id="rId4" Type="http://schemas.openxmlformats.org/officeDocument/2006/relationships/hyperlink" Target="https://www.connected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55FEFC4-816A-49C0-9177-CE558454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56C622D9-92DA-4B9B-9409-E1698875F5E5}" type="slidenum">
              <a:rPr lang="ko-KR" altLang="en-US" smtClean="0">
                <a:solidFill>
                  <a:prstClr val="black"/>
                </a:solidFill>
              </a:rPr>
              <a:pPr algn="ctr"/>
              <a:t>1</a:t>
            </a:fld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26" name="제목 14">
            <a:extLst>
              <a:ext uri="{FF2B5EF4-FFF2-40B4-BE49-F238E27FC236}">
                <a16:creationId xmlns:a16="http://schemas.microsoft.com/office/drawing/2014/main" id="{1DEEF3F4-551A-4BDE-8C73-A7F8C36EDFAC}"/>
              </a:ext>
            </a:extLst>
          </p:cNvPr>
          <p:cNvSpPr txBox="1">
            <a:spLocks/>
          </p:cNvSpPr>
          <p:nvPr/>
        </p:nvSpPr>
        <p:spPr>
          <a:xfrm>
            <a:off x="780455" y="14916"/>
            <a:ext cx="1741766" cy="2880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900" dirty="0"/>
              <a:t>회원가입 승인</a:t>
            </a: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7CA7674A-22DD-4404-ADB3-CC389FA884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401" y="350728"/>
            <a:ext cx="836426" cy="836426"/>
          </a:xfrm>
          <a:prstGeom prst="rect">
            <a:avLst/>
          </a:prstGeom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05C11E9-6D57-47BA-9750-8A7C33659F1C}"/>
              </a:ext>
            </a:extLst>
          </p:cNvPr>
          <p:cNvSpPr txBox="1"/>
          <p:nvPr/>
        </p:nvSpPr>
        <p:spPr>
          <a:xfrm>
            <a:off x="6239699" y="615053"/>
            <a:ext cx="2256311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ko-KR" altLang="en-US" sz="1400" dirty="0" err="1"/>
              <a:t>파트너스</a:t>
            </a:r>
            <a:r>
              <a:rPr lang="ko-KR" altLang="en-US" sz="1400" dirty="0"/>
              <a:t> 홈 </a:t>
            </a:r>
            <a:r>
              <a:rPr lang="en-US" altLang="ko-KR" sz="1400" dirty="0"/>
              <a:t>| </a:t>
            </a:r>
            <a:r>
              <a:rPr lang="ko-KR" altLang="en-US" sz="1400" dirty="0"/>
              <a:t>커넥티드 홈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65008BE6-AEEC-4529-9EEE-281C4E2F89B9}"/>
              </a:ext>
            </a:extLst>
          </p:cNvPr>
          <p:cNvSpPr/>
          <p:nvPr/>
        </p:nvSpPr>
        <p:spPr>
          <a:xfrm>
            <a:off x="1109401" y="1067427"/>
            <a:ext cx="7386609" cy="101075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dirty="0">
                <a:solidFill>
                  <a:schemeClr val="tx1"/>
                </a:solidFill>
              </a:rPr>
              <a:t>회원가입 안내</a:t>
            </a:r>
            <a:endParaRPr lang="en-US" altLang="ko-KR" sz="12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A </a:t>
            </a:r>
            <a:r>
              <a:rPr lang="ko-KR" altLang="en-US" sz="1200" dirty="0">
                <a:solidFill>
                  <a:schemeClr val="tx1"/>
                </a:solidFill>
              </a:rPr>
              <a:t>담당자님 안녕하세요</a:t>
            </a:r>
            <a:endParaRPr lang="en-US" altLang="ko-KR" sz="1200" dirty="0">
              <a:solidFill>
                <a:schemeClr val="tx1"/>
              </a:solidFill>
            </a:endParaRPr>
          </a:p>
          <a:p>
            <a:pPr algn="ctr"/>
            <a:r>
              <a:rPr lang="ko-KR" altLang="en-US" sz="1200" dirty="0" err="1">
                <a:solidFill>
                  <a:schemeClr val="tx1"/>
                </a:solidFill>
              </a:rPr>
              <a:t>파트너스</a:t>
            </a:r>
            <a:r>
              <a:rPr lang="ko-KR" altLang="en-US" sz="1200" dirty="0">
                <a:solidFill>
                  <a:schemeClr val="tx1"/>
                </a:solidFill>
              </a:rPr>
              <a:t> 회원으로 가입을 신청해 주셔서 감사합니다</a:t>
            </a:r>
            <a:r>
              <a:rPr lang="en-US" altLang="ko-KR" sz="1200" dirty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정상적으로 회원가입이 완료되었습니다</a:t>
            </a:r>
            <a:r>
              <a:rPr lang="en-US" altLang="ko-KR" sz="1200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12" name="표 12">
            <a:extLst>
              <a:ext uri="{FF2B5EF4-FFF2-40B4-BE49-F238E27FC236}">
                <a16:creationId xmlns:a16="http://schemas.microsoft.com/office/drawing/2014/main" id="{5E329D1D-DBF7-4659-9C30-8C5A814AE7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1214150"/>
              </p:ext>
            </p:extLst>
          </p:nvPr>
        </p:nvGraphicFramePr>
        <p:xfrm>
          <a:off x="1109399" y="2088951"/>
          <a:ext cx="73866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3305">
                  <a:extLst>
                    <a:ext uri="{9D8B030D-6E8A-4147-A177-3AD203B41FA5}">
                      <a16:colId xmlns:a16="http://schemas.microsoft.com/office/drawing/2014/main" val="4089356805"/>
                    </a:ext>
                  </a:extLst>
                </a:gridCol>
                <a:gridCol w="3693305">
                  <a:extLst>
                    <a:ext uri="{9D8B030D-6E8A-4147-A177-3AD203B41FA5}">
                      <a16:colId xmlns:a16="http://schemas.microsoft.com/office/drawing/2014/main" val="2205453392"/>
                    </a:ext>
                  </a:extLst>
                </a:gridCol>
              </a:tblGrid>
              <a:tr h="3185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교육기관명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611829"/>
                  </a:ext>
                </a:extLst>
              </a:tr>
            </a:tbl>
          </a:graphicData>
        </a:graphic>
      </p:graphicFrame>
      <p:sp>
        <p:nvSpPr>
          <p:cNvPr id="25" name="직사각형 24">
            <a:extLst>
              <a:ext uri="{FF2B5EF4-FFF2-40B4-BE49-F238E27FC236}">
                <a16:creationId xmlns:a16="http://schemas.microsoft.com/office/drawing/2014/main" id="{F48E996F-E89C-47C6-B483-B81EC09954E8}"/>
              </a:ext>
            </a:extLst>
          </p:cNvPr>
          <p:cNvSpPr/>
          <p:nvPr/>
        </p:nvSpPr>
        <p:spPr>
          <a:xfrm>
            <a:off x="1109397" y="2853431"/>
            <a:ext cx="7386609" cy="50307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광 고 배 너 영 역</a:t>
            </a:r>
            <a:endParaRPr lang="en-US" altLang="ko-KR" sz="1200" dirty="0">
              <a:solidFill>
                <a:schemeClr val="tx1"/>
              </a:solidFill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65D8AB2F-D5B1-486D-A513-117328C04D43}"/>
              </a:ext>
            </a:extLst>
          </p:cNvPr>
          <p:cNvSpPr/>
          <p:nvPr/>
        </p:nvSpPr>
        <p:spPr>
          <a:xfrm>
            <a:off x="4161435" y="2465480"/>
            <a:ext cx="1282535" cy="34017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chemeClr val="tx1"/>
                </a:solidFill>
              </a:rPr>
              <a:t>바로가기</a:t>
            </a:r>
          </a:p>
        </p:txBody>
      </p: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FF7E8A0E-4B7D-4BE8-83CF-C09EDB9B4188}"/>
              </a:ext>
            </a:extLst>
          </p:cNvPr>
          <p:cNvGrpSpPr/>
          <p:nvPr/>
        </p:nvGrpSpPr>
        <p:grpSpPr>
          <a:xfrm>
            <a:off x="1109396" y="4424585"/>
            <a:ext cx="7386609" cy="836426"/>
            <a:chOff x="1109397" y="3319424"/>
            <a:chExt cx="7386609" cy="836426"/>
          </a:xfrm>
        </p:grpSpPr>
        <p:pic>
          <p:nvPicPr>
            <p:cNvPr id="29" name="그림 28">
              <a:extLst>
                <a:ext uri="{FF2B5EF4-FFF2-40B4-BE49-F238E27FC236}">
                  <a16:creationId xmlns:a16="http://schemas.microsoft.com/office/drawing/2014/main" id="{32E767DF-9D57-4B31-B611-2193B20EB8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9397" y="3319424"/>
              <a:ext cx="836426" cy="836426"/>
            </a:xfrm>
            <a:prstGeom prst="rect">
              <a:avLst/>
            </a:prstGeom>
            <a:ln>
              <a:noFill/>
            </a:ln>
          </p:spPr>
        </p:pic>
        <p:pic>
          <p:nvPicPr>
            <p:cNvPr id="17" name="그림 16">
              <a:extLst>
                <a:ext uri="{FF2B5EF4-FFF2-40B4-BE49-F238E27FC236}">
                  <a16:creationId xmlns:a16="http://schemas.microsoft.com/office/drawing/2014/main" id="{B9C2F903-8149-4DFB-AB8D-85F4CF4AF35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61931" y="3527579"/>
              <a:ext cx="5934075" cy="45720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33" name="직사각형 32">
            <a:extLst>
              <a:ext uri="{FF2B5EF4-FFF2-40B4-BE49-F238E27FC236}">
                <a16:creationId xmlns:a16="http://schemas.microsoft.com/office/drawing/2014/main" id="{8524B2FB-2808-45DE-B592-10144E8AE077}"/>
              </a:ext>
            </a:extLst>
          </p:cNvPr>
          <p:cNvSpPr/>
          <p:nvPr/>
        </p:nvSpPr>
        <p:spPr>
          <a:xfrm>
            <a:off x="1109396" y="3429000"/>
            <a:ext cx="7386609" cy="101075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주 의 사 항</a:t>
            </a:r>
            <a:endParaRPr lang="en-US" altLang="ko-KR" sz="1200" dirty="0">
              <a:solidFill>
                <a:schemeClr val="tx1"/>
              </a:solidFill>
            </a:endParaRPr>
          </a:p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*</a:t>
            </a:r>
            <a:r>
              <a:rPr lang="ko-KR" altLang="en-US" sz="1200" dirty="0">
                <a:solidFill>
                  <a:schemeClr val="tx1"/>
                </a:solidFill>
              </a:rPr>
              <a:t>텍스트 </a:t>
            </a:r>
            <a:r>
              <a:rPr lang="en-US" altLang="ko-KR" sz="1200" dirty="0">
                <a:solidFill>
                  <a:schemeClr val="tx1"/>
                </a:solidFill>
              </a:rPr>
              <a:t>&amp; </a:t>
            </a:r>
            <a:r>
              <a:rPr lang="ko-KR" altLang="en-US" sz="1200" dirty="0" err="1">
                <a:solidFill>
                  <a:schemeClr val="tx1"/>
                </a:solidFill>
              </a:rPr>
              <a:t>링크삽입</a:t>
            </a:r>
            <a:endParaRPr lang="en-US" altLang="ko-KR" sz="1200" dirty="0">
              <a:solidFill>
                <a:schemeClr val="tx1"/>
              </a:solidFill>
            </a:endParaRPr>
          </a:p>
        </p:txBody>
      </p:sp>
      <p:sp>
        <p:nvSpPr>
          <p:cNvPr id="19" name="타원 18">
            <a:extLst>
              <a:ext uri="{FF2B5EF4-FFF2-40B4-BE49-F238E27FC236}">
                <a16:creationId xmlns:a16="http://schemas.microsoft.com/office/drawing/2014/main" id="{AF58C17E-678C-4D02-B24B-035AD83BFE1F}"/>
              </a:ext>
            </a:extLst>
          </p:cNvPr>
          <p:cNvSpPr/>
          <p:nvPr/>
        </p:nvSpPr>
        <p:spPr>
          <a:xfrm>
            <a:off x="1651338" y="419047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1</a:t>
            </a:r>
            <a:endParaRPr lang="ko-KR" altLang="en-US" sz="1100" dirty="0"/>
          </a:p>
        </p:txBody>
      </p:sp>
      <p:sp>
        <p:nvSpPr>
          <p:cNvPr id="37" name="타원 36">
            <a:extLst>
              <a:ext uri="{FF2B5EF4-FFF2-40B4-BE49-F238E27FC236}">
                <a16:creationId xmlns:a16="http://schemas.microsoft.com/office/drawing/2014/main" id="{24AC27E9-881C-4957-97EB-CD24C2320322}"/>
              </a:ext>
            </a:extLst>
          </p:cNvPr>
          <p:cNvSpPr/>
          <p:nvPr/>
        </p:nvSpPr>
        <p:spPr>
          <a:xfrm>
            <a:off x="6126355" y="466047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2</a:t>
            </a:r>
            <a:endParaRPr lang="ko-KR" altLang="en-US" sz="1100" dirty="0"/>
          </a:p>
        </p:txBody>
      </p:sp>
      <p:sp>
        <p:nvSpPr>
          <p:cNvPr id="40" name="타원 39">
            <a:extLst>
              <a:ext uri="{FF2B5EF4-FFF2-40B4-BE49-F238E27FC236}">
                <a16:creationId xmlns:a16="http://schemas.microsoft.com/office/drawing/2014/main" id="{5AA911CC-C030-470A-B7EA-5B1E4E38CCF4}"/>
              </a:ext>
            </a:extLst>
          </p:cNvPr>
          <p:cNvSpPr/>
          <p:nvPr/>
        </p:nvSpPr>
        <p:spPr>
          <a:xfrm>
            <a:off x="7367854" y="454951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3</a:t>
            </a:r>
            <a:endParaRPr lang="ko-KR" altLang="en-US" sz="1100" dirty="0"/>
          </a:p>
        </p:txBody>
      </p:sp>
      <p:sp>
        <p:nvSpPr>
          <p:cNvPr id="43" name="타원 42">
            <a:extLst>
              <a:ext uri="{FF2B5EF4-FFF2-40B4-BE49-F238E27FC236}">
                <a16:creationId xmlns:a16="http://schemas.microsoft.com/office/drawing/2014/main" id="{223F0F82-C55A-4653-86F2-C15F34386336}"/>
              </a:ext>
            </a:extLst>
          </p:cNvPr>
          <p:cNvSpPr/>
          <p:nvPr/>
        </p:nvSpPr>
        <p:spPr>
          <a:xfrm>
            <a:off x="6089277" y="2115901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4</a:t>
            </a:r>
            <a:endParaRPr lang="ko-KR" altLang="en-US" sz="1100" dirty="0"/>
          </a:p>
        </p:txBody>
      </p:sp>
      <p:sp>
        <p:nvSpPr>
          <p:cNvPr id="44" name="타원 43">
            <a:extLst>
              <a:ext uri="{FF2B5EF4-FFF2-40B4-BE49-F238E27FC236}">
                <a16:creationId xmlns:a16="http://schemas.microsoft.com/office/drawing/2014/main" id="{F66B05E6-F93B-48C9-A29C-0881CD5E3F4F}"/>
              </a:ext>
            </a:extLst>
          </p:cNvPr>
          <p:cNvSpPr/>
          <p:nvPr/>
        </p:nvSpPr>
        <p:spPr>
          <a:xfrm>
            <a:off x="4054557" y="2470760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5</a:t>
            </a:r>
            <a:endParaRPr lang="ko-KR" altLang="en-US" sz="1100" dirty="0"/>
          </a:p>
        </p:txBody>
      </p:sp>
      <p:sp>
        <p:nvSpPr>
          <p:cNvPr id="45" name="타원 44">
            <a:extLst>
              <a:ext uri="{FF2B5EF4-FFF2-40B4-BE49-F238E27FC236}">
                <a16:creationId xmlns:a16="http://schemas.microsoft.com/office/drawing/2014/main" id="{E69F4435-1DAD-4D21-B0FF-74DB6E28007E}"/>
              </a:ext>
            </a:extLst>
          </p:cNvPr>
          <p:cNvSpPr/>
          <p:nvPr/>
        </p:nvSpPr>
        <p:spPr>
          <a:xfrm>
            <a:off x="4000252" y="2845125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6</a:t>
            </a:r>
            <a:endParaRPr lang="ko-KR" altLang="en-US" sz="1100" dirty="0"/>
          </a:p>
        </p:txBody>
      </p:sp>
      <p:sp>
        <p:nvSpPr>
          <p:cNvPr id="46" name="타원 45">
            <a:extLst>
              <a:ext uri="{FF2B5EF4-FFF2-40B4-BE49-F238E27FC236}">
                <a16:creationId xmlns:a16="http://schemas.microsoft.com/office/drawing/2014/main" id="{A5D4988F-B753-4C80-BC82-2F4227C0940D}"/>
              </a:ext>
            </a:extLst>
          </p:cNvPr>
          <p:cNvSpPr/>
          <p:nvPr/>
        </p:nvSpPr>
        <p:spPr>
          <a:xfrm>
            <a:off x="1109396" y="4529749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7</a:t>
            </a:r>
            <a:endParaRPr lang="ko-KR" altLang="en-US" sz="11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B87F5B8-46ED-4D9F-B359-B32066793ABB}"/>
              </a:ext>
            </a:extLst>
          </p:cNvPr>
          <p:cNvSpPr txBox="1"/>
          <p:nvPr/>
        </p:nvSpPr>
        <p:spPr>
          <a:xfrm>
            <a:off x="9113093" y="350728"/>
            <a:ext cx="3041779" cy="38050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900" dirty="0"/>
              <a:t>1. </a:t>
            </a:r>
            <a:r>
              <a:rPr lang="ko-KR" altLang="en-US" sz="900" dirty="0"/>
              <a:t>커넥티드 </a:t>
            </a:r>
            <a:r>
              <a:rPr lang="en-US" altLang="ko-KR" sz="900" dirty="0"/>
              <a:t>CI </a:t>
            </a:r>
            <a:r>
              <a:rPr lang="ko-KR" altLang="en-US" sz="900" dirty="0"/>
              <a:t>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4"/>
              </a:rPr>
              <a:t>https://www.connected.com</a:t>
            </a:r>
            <a:r>
              <a:rPr lang="en-US" altLang="ko-KR" sz="900" dirty="0"/>
              <a:t> </a:t>
            </a:r>
            <a:r>
              <a:rPr lang="ko-KR" altLang="en-US" sz="900" dirty="0"/>
              <a:t>으로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2. </a:t>
            </a:r>
            <a:r>
              <a:rPr lang="ko-KR" altLang="en-US" sz="900" dirty="0"/>
              <a:t>텍스트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5"/>
              </a:rPr>
              <a:t>https://www.connectedu.com/partners</a:t>
            </a:r>
            <a:r>
              <a:rPr lang="en-US" altLang="ko-KR" sz="900" dirty="0"/>
              <a:t> (</a:t>
            </a:r>
            <a:r>
              <a:rPr lang="ko-KR" altLang="en-US" sz="900" dirty="0"/>
              <a:t>가제</a:t>
            </a:r>
            <a:r>
              <a:rPr lang="en-US" altLang="ko-KR" sz="900" dirty="0"/>
              <a:t>)</a:t>
            </a:r>
            <a:r>
              <a:rPr lang="ko-KR" altLang="en-US" sz="900" dirty="0"/>
              <a:t>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3. </a:t>
            </a:r>
            <a:r>
              <a:rPr lang="ko-KR" altLang="en-US" sz="900" dirty="0"/>
              <a:t>텍스트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6"/>
              </a:rPr>
              <a:t>https://www.connectedu.com</a:t>
            </a:r>
            <a:r>
              <a:rPr lang="en-US" altLang="ko-KR" sz="900" dirty="0"/>
              <a:t> </a:t>
            </a:r>
            <a:r>
              <a:rPr lang="ko-KR" altLang="en-US" sz="900" dirty="0"/>
              <a:t>으로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4. </a:t>
            </a:r>
            <a:r>
              <a:rPr lang="ko-KR" altLang="en-US" sz="900" dirty="0"/>
              <a:t>메일 수신자가 관리하는 학교</a:t>
            </a:r>
            <a:r>
              <a:rPr lang="en-US" altLang="ko-KR" sz="900" dirty="0"/>
              <a:t> / </a:t>
            </a:r>
            <a:r>
              <a:rPr lang="ko-KR" altLang="en-US" sz="900" dirty="0"/>
              <a:t>프로그램명 자동입력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*</a:t>
            </a:r>
            <a:r>
              <a:rPr lang="ko-KR" altLang="en-US" sz="900" dirty="0"/>
              <a:t>수집 데이터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ko-KR" altLang="en-US" sz="900" dirty="0"/>
              <a:t>학교</a:t>
            </a:r>
            <a:r>
              <a:rPr lang="en-US" altLang="ko-KR" sz="900" dirty="0"/>
              <a:t>: </a:t>
            </a:r>
            <a:r>
              <a:rPr lang="ko-KR" altLang="en-US" sz="900" dirty="0"/>
              <a:t>학교명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ko-KR" altLang="en-US" sz="900" dirty="0"/>
              <a:t>온라인학교</a:t>
            </a:r>
            <a:r>
              <a:rPr lang="en-US" altLang="ko-KR" sz="900" dirty="0"/>
              <a:t>: </a:t>
            </a:r>
            <a:r>
              <a:rPr lang="ko-KR" altLang="en-US" sz="900" dirty="0"/>
              <a:t>학교명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ko-KR" altLang="en-US" sz="900" dirty="0"/>
              <a:t>단기활동</a:t>
            </a:r>
            <a:r>
              <a:rPr lang="en-US" altLang="ko-KR" sz="900" dirty="0"/>
              <a:t>: </a:t>
            </a:r>
            <a:r>
              <a:rPr lang="ko-KR" altLang="en-US" sz="900" dirty="0" err="1"/>
              <a:t>액티비티명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ko-KR" altLang="en-US" sz="900" dirty="0"/>
              <a:t>온라인 단기활동</a:t>
            </a:r>
            <a:r>
              <a:rPr lang="en-US" altLang="ko-KR" sz="900" dirty="0"/>
              <a:t>: </a:t>
            </a:r>
            <a:r>
              <a:rPr lang="ko-KR" altLang="en-US" sz="900" dirty="0"/>
              <a:t>온라인 </a:t>
            </a:r>
            <a:r>
              <a:rPr lang="ko-KR" altLang="en-US" sz="900" dirty="0" err="1"/>
              <a:t>액티비티명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5. </a:t>
            </a:r>
            <a:r>
              <a:rPr lang="ko-KR" altLang="en-US" sz="900" dirty="0"/>
              <a:t>버튼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ko-KR" altLang="en-US" sz="900" dirty="0" err="1"/>
              <a:t>파트너스</a:t>
            </a:r>
            <a:r>
              <a:rPr lang="ko-KR" altLang="en-US" sz="900" dirty="0"/>
              <a:t> </a:t>
            </a:r>
            <a:r>
              <a:rPr lang="ko-KR" altLang="en-US" sz="900" dirty="0" err="1"/>
              <a:t>로그인화면으로</a:t>
            </a:r>
            <a:r>
              <a:rPr lang="ko-KR" altLang="en-US" sz="900" dirty="0"/>
              <a:t>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6. </a:t>
            </a:r>
            <a:r>
              <a:rPr lang="ko-KR" altLang="en-US" sz="900" dirty="0"/>
              <a:t>이미지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배너 삽입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7. </a:t>
            </a:r>
            <a:r>
              <a:rPr lang="ko-KR" altLang="en-US" sz="900" dirty="0"/>
              <a:t>커넥티드 </a:t>
            </a:r>
            <a:r>
              <a:rPr lang="en-US" altLang="ko-KR" sz="900" dirty="0"/>
              <a:t>CI </a:t>
            </a:r>
            <a:r>
              <a:rPr lang="ko-KR" altLang="en-US" sz="900" dirty="0"/>
              <a:t>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4"/>
              </a:rPr>
              <a:t>https://www.connected.com</a:t>
            </a:r>
            <a:r>
              <a:rPr lang="en-US" altLang="ko-KR" sz="900" dirty="0"/>
              <a:t> </a:t>
            </a:r>
            <a:r>
              <a:rPr lang="ko-KR" altLang="en-US" sz="900" dirty="0"/>
              <a:t>으로 이동</a:t>
            </a:r>
            <a:endParaRPr lang="en-US" altLang="ko-KR" sz="900" dirty="0"/>
          </a:p>
        </p:txBody>
      </p:sp>
    </p:spTree>
    <p:extLst>
      <p:ext uri="{BB962C8B-B14F-4D97-AF65-F5344CB8AC3E}">
        <p14:creationId xmlns:p14="http://schemas.microsoft.com/office/powerpoint/2010/main" val="212627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55FEFC4-816A-49C0-9177-CE558454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56C622D9-92DA-4B9B-9409-E1698875F5E5}" type="slidenum">
              <a:rPr lang="ko-KR" altLang="en-US" smtClean="0">
                <a:solidFill>
                  <a:prstClr val="black"/>
                </a:solidFill>
              </a:rPr>
              <a:pPr algn="ctr"/>
              <a:t>2</a:t>
            </a:fld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26" name="제목 14">
            <a:extLst>
              <a:ext uri="{FF2B5EF4-FFF2-40B4-BE49-F238E27FC236}">
                <a16:creationId xmlns:a16="http://schemas.microsoft.com/office/drawing/2014/main" id="{1DEEF3F4-551A-4BDE-8C73-A7F8C36EDFAC}"/>
              </a:ext>
            </a:extLst>
          </p:cNvPr>
          <p:cNvSpPr txBox="1">
            <a:spLocks/>
          </p:cNvSpPr>
          <p:nvPr/>
        </p:nvSpPr>
        <p:spPr>
          <a:xfrm>
            <a:off x="780455" y="14916"/>
            <a:ext cx="1741766" cy="2880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900" dirty="0"/>
              <a:t>회원가입 반려</a:t>
            </a: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7CA7674A-22DD-4404-ADB3-CC389FA884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401" y="350728"/>
            <a:ext cx="836426" cy="836426"/>
          </a:xfrm>
          <a:prstGeom prst="rect">
            <a:avLst/>
          </a:prstGeom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05C11E9-6D57-47BA-9750-8A7C33659F1C}"/>
              </a:ext>
            </a:extLst>
          </p:cNvPr>
          <p:cNvSpPr txBox="1"/>
          <p:nvPr/>
        </p:nvSpPr>
        <p:spPr>
          <a:xfrm>
            <a:off x="6239699" y="615053"/>
            <a:ext cx="2256311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ko-KR" altLang="en-US" sz="1400" dirty="0" err="1"/>
              <a:t>파트너스</a:t>
            </a:r>
            <a:r>
              <a:rPr lang="ko-KR" altLang="en-US" sz="1400" dirty="0"/>
              <a:t> 홈 </a:t>
            </a:r>
            <a:r>
              <a:rPr lang="en-US" altLang="ko-KR" sz="1400" dirty="0"/>
              <a:t>| </a:t>
            </a:r>
            <a:r>
              <a:rPr lang="ko-KR" altLang="en-US" sz="1400" dirty="0"/>
              <a:t>커넥티드 홈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65008BE6-AEEC-4529-9EEE-281C4E2F89B9}"/>
              </a:ext>
            </a:extLst>
          </p:cNvPr>
          <p:cNvSpPr/>
          <p:nvPr/>
        </p:nvSpPr>
        <p:spPr>
          <a:xfrm>
            <a:off x="1109401" y="1067427"/>
            <a:ext cx="7386609" cy="101075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dirty="0">
                <a:solidFill>
                  <a:schemeClr val="tx1"/>
                </a:solidFill>
              </a:rPr>
              <a:t>회원가입 안내</a:t>
            </a:r>
            <a:endParaRPr lang="en-US" altLang="ko-KR" sz="12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A </a:t>
            </a:r>
            <a:r>
              <a:rPr lang="ko-KR" altLang="en-US" sz="1200" dirty="0">
                <a:solidFill>
                  <a:schemeClr val="tx1"/>
                </a:solidFill>
              </a:rPr>
              <a:t>담당자님 안녕하세요</a:t>
            </a:r>
            <a:endParaRPr lang="en-US" altLang="ko-KR" sz="1200" dirty="0">
              <a:solidFill>
                <a:schemeClr val="tx1"/>
              </a:solidFill>
            </a:endParaRPr>
          </a:p>
          <a:p>
            <a:pPr algn="ctr"/>
            <a:r>
              <a:rPr lang="ko-KR" altLang="en-US" sz="1200" dirty="0" err="1">
                <a:solidFill>
                  <a:schemeClr val="tx1"/>
                </a:solidFill>
              </a:rPr>
              <a:t>파트너스</a:t>
            </a:r>
            <a:r>
              <a:rPr lang="ko-KR" altLang="en-US" sz="1200" dirty="0">
                <a:solidFill>
                  <a:schemeClr val="tx1"/>
                </a:solidFill>
              </a:rPr>
              <a:t> 회원으로 가입을 신청해 주셔서 감사합니다</a:t>
            </a:r>
            <a:r>
              <a:rPr lang="en-US" altLang="ko-KR" sz="1200" dirty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아쉽지만 이번 회원가입 신청은 반려되었습니다</a:t>
            </a:r>
            <a:r>
              <a:rPr lang="en-US" altLang="ko-KR" sz="1200" dirty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반려 사유는 </a:t>
            </a:r>
            <a:r>
              <a:rPr lang="ko-KR" altLang="en-US" sz="1200" dirty="0" err="1">
                <a:solidFill>
                  <a:schemeClr val="tx1"/>
                </a:solidFill>
              </a:rPr>
              <a:t>커넥티드로</a:t>
            </a:r>
            <a:r>
              <a:rPr lang="ko-KR" altLang="en-US" sz="1200" dirty="0">
                <a:solidFill>
                  <a:schemeClr val="tx1"/>
                </a:solidFill>
              </a:rPr>
              <a:t> 문의해주시길 바랍니다</a:t>
            </a:r>
            <a:r>
              <a:rPr lang="en-US" altLang="ko-KR" sz="1200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12" name="표 12">
            <a:extLst>
              <a:ext uri="{FF2B5EF4-FFF2-40B4-BE49-F238E27FC236}">
                <a16:creationId xmlns:a16="http://schemas.microsoft.com/office/drawing/2014/main" id="{5E329D1D-DBF7-4659-9C30-8C5A814AE7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7243543"/>
              </p:ext>
            </p:extLst>
          </p:nvPr>
        </p:nvGraphicFramePr>
        <p:xfrm>
          <a:off x="1109399" y="2088951"/>
          <a:ext cx="73866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3305">
                  <a:extLst>
                    <a:ext uri="{9D8B030D-6E8A-4147-A177-3AD203B41FA5}">
                      <a16:colId xmlns:a16="http://schemas.microsoft.com/office/drawing/2014/main" val="4089356805"/>
                    </a:ext>
                  </a:extLst>
                </a:gridCol>
                <a:gridCol w="3693305">
                  <a:extLst>
                    <a:ext uri="{9D8B030D-6E8A-4147-A177-3AD203B41FA5}">
                      <a16:colId xmlns:a16="http://schemas.microsoft.com/office/drawing/2014/main" val="2205453392"/>
                    </a:ext>
                  </a:extLst>
                </a:gridCol>
              </a:tblGrid>
              <a:tr h="3185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학교</a:t>
                      </a:r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프로그램명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611829"/>
                  </a:ext>
                </a:extLst>
              </a:tr>
            </a:tbl>
          </a:graphicData>
        </a:graphic>
      </p:graphicFrame>
      <p:sp>
        <p:nvSpPr>
          <p:cNvPr id="25" name="직사각형 24">
            <a:extLst>
              <a:ext uri="{FF2B5EF4-FFF2-40B4-BE49-F238E27FC236}">
                <a16:creationId xmlns:a16="http://schemas.microsoft.com/office/drawing/2014/main" id="{F48E996F-E89C-47C6-B483-B81EC09954E8}"/>
              </a:ext>
            </a:extLst>
          </p:cNvPr>
          <p:cNvSpPr/>
          <p:nvPr/>
        </p:nvSpPr>
        <p:spPr>
          <a:xfrm>
            <a:off x="1109397" y="2853431"/>
            <a:ext cx="7386609" cy="50307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광 고 배 너 영 역</a:t>
            </a:r>
            <a:endParaRPr lang="en-US" altLang="ko-KR" sz="1200" dirty="0">
              <a:solidFill>
                <a:schemeClr val="tx1"/>
              </a:solidFill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65D8AB2F-D5B1-486D-A513-117328C04D43}"/>
              </a:ext>
            </a:extLst>
          </p:cNvPr>
          <p:cNvSpPr/>
          <p:nvPr/>
        </p:nvSpPr>
        <p:spPr>
          <a:xfrm>
            <a:off x="4161435" y="2465480"/>
            <a:ext cx="1282535" cy="34017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chemeClr val="tx1"/>
                </a:solidFill>
              </a:rPr>
              <a:t>바로가기</a:t>
            </a:r>
          </a:p>
        </p:txBody>
      </p: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FF7E8A0E-4B7D-4BE8-83CF-C09EDB9B4188}"/>
              </a:ext>
            </a:extLst>
          </p:cNvPr>
          <p:cNvGrpSpPr/>
          <p:nvPr/>
        </p:nvGrpSpPr>
        <p:grpSpPr>
          <a:xfrm>
            <a:off x="1109396" y="4424585"/>
            <a:ext cx="7386609" cy="836426"/>
            <a:chOff x="1109397" y="3319424"/>
            <a:chExt cx="7386609" cy="836426"/>
          </a:xfrm>
        </p:grpSpPr>
        <p:pic>
          <p:nvPicPr>
            <p:cNvPr id="29" name="그림 28">
              <a:extLst>
                <a:ext uri="{FF2B5EF4-FFF2-40B4-BE49-F238E27FC236}">
                  <a16:creationId xmlns:a16="http://schemas.microsoft.com/office/drawing/2014/main" id="{32E767DF-9D57-4B31-B611-2193B20EB8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9397" y="3319424"/>
              <a:ext cx="836426" cy="836426"/>
            </a:xfrm>
            <a:prstGeom prst="rect">
              <a:avLst/>
            </a:prstGeom>
            <a:ln>
              <a:noFill/>
            </a:ln>
          </p:spPr>
        </p:pic>
        <p:pic>
          <p:nvPicPr>
            <p:cNvPr id="17" name="그림 16">
              <a:extLst>
                <a:ext uri="{FF2B5EF4-FFF2-40B4-BE49-F238E27FC236}">
                  <a16:creationId xmlns:a16="http://schemas.microsoft.com/office/drawing/2014/main" id="{B9C2F903-8149-4DFB-AB8D-85F4CF4AF35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61931" y="3527579"/>
              <a:ext cx="5934075" cy="45720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33" name="직사각형 32">
            <a:extLst>
              <a:ext uri="{FF2B5EF4-FFF2-40B4-BE49-F238E27FC236}">
                <a16:creationId xmlns:a16="http://schemas.microsoft.com/office/drawing/2014/main" id="{8524B2FB-2808-45DE-B592-10144E8AE077}"/>
              </a:ext>
            </a:extLst>
          </p:cNvPr>
          <p:cNvSpPr/>
          <p:nvPr/>
        </p:nvSpPr>
        <p:spPr>
          <a:xfrm>
            <a:off x="1109396" y="3429000"/>
            <a:ext cx="7386609" cy="101075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주 의 사 항</a:t>
            </a:r>
            <a:endParaRPr lang="en-US" altLang="ko-KR" sz="1200" dirty="0">
              <a:solidFill>
                <a:schemeClr val="tx1"/>
              </a:solidFill>
            </a:endParaRPr>
          </a:p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*</a:t>
            </a:r>
            <a:r>
              <a:rPr lang="ko-KR" altLang="en-US" sz="1200" dirty="0">
                <a:solidFill>
                  <a:schemeClr val="tx1"/>
                </a:solidFill>
              </a:rPr>
              <a:t>텍스트 </a:t>
            </a:r>
            <a:r>
              <a:rPr lang="en-US" altLang="ko-KR" sz="1200" dirty="0">
                <a:solidFill>
                  <a:schemeClr val="tx1"/>
                </a:solidFill>
              </a:rPr>
              <a:t>&amp; </a:t>
            </a:r>
            <a:r>
              <a:rPr lang="ko-KR" altLang="en-US" sz="1200" dirty="0" err="1">
                <a:solidFill>
                  <a:schemeClr val="tx1"/>
                </a:solidFill>
              </a:rPr>
              <a:t>링크삽입</a:t>
            </a:r>
            <a:endParaRPr lang="en-US" altLang="ko-KR" sz="1200" dirty="0">
              <a:solidFill>
                <a:schemeClr val="tx1"/>
              </a:solidFill>
            </a:endParaRPr>
          </a:p>
        </p:txBody>
      </p:sp>
      <p:sp>
        <p:nvSpPr>
          <p:cNvPr id="19" name="타원 18">
            <a:extLst>
              <a:ext uri="{FF2B5EF4-FFF2-40B4-BE49-F238E27FC236}">
                <a16:creationId xmlns:a16="http://schemas.microsoft.com/office/drawing/2014/main" id="{AF58C17E-678C-4D02-B24B-035AD83BFE1F}"/>
              </a:ext>
            </a:extLst>
          </p:cNvPr>
          <p:cNvSpPr/>
          <p:nvPr/>
        </p:nvSpPr>
        <p:spPr>
          <a:xfrm>
            <a:off x="1651338" y="419047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1</a:t>
            </a:r>
            <a:endParaRPr lang="ko-KR" altLang="en-US" sz="1100" dirty="0"/>
          </a:p>
        </p:txBody>
      </p:sp>
      <p:sp>
        <p:nvSpPr>
          <p:cNvPr id="37" name="타원 36">
            <a:extLst>
              <a:ext uri="{FF2B5EF4-FFF2-40B4-BE49-F238E27FC236}">
                <a16:creationId xmlns:a16="http://schemas.microsoft.com/office/drawing/2014/main" id="{24AC27E9-881C-4957-97EB-CD24C2320322}"/>
              </a:ext>
            </a:extLst>
          </p:cNvPr>
          <p:cNvSpPr/>
          <p:nvPr/>
        </p:nvSpPr>
        <p:spPr>
          <a:xfrm>
            <a:off x="6126355" y="466047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2</a:t>
            </a:r>
            <a:endParaRPr lang="ko-KR" altLang="en-US" sz="1100" dirty="0"/>
          </a:p>
        </p:txBody>
      </p:sp>
      <p:sp>
        <p:nvSpPr>
          <p:cNvPr id="40" name="타원 39">
            <a:extLst>
              <a:ext uri="{FF2B5EF4-FFF2-40B4-BE49-F238E27FC236}">
                <a16:creationId xmlns:a16="http://schemas.microsoft.com/office/drawing/2014/main" id="{5AA911CC-C030-470A-B7EA-5B1E4E38CCF4}"/>
              </a:ext>
            </a:extLst>
          </p:cNvPr>
          <p:cNvSpPr/>
          <p:nvPr/>
        </p:nvSpPr>
        <p:spPr>
          <a:xfrm>
            <a:off x="7367854" y="454951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3</a:t>
            </a:r>
            <a:endParaRPr lang="ko-KR" altLang="en-US" sz="1100" dirty="0"/>
          </a:p>
        </p:txBody>
      </p:sp>
      <p:sp>
        <p:nvSpPr>
          <p:cNvPr id="43" name="타원 42">
            <a:extLst>
              <a:ext uri="{FF2B5EF4-FFF2-40B4-BE49-F238E27FC236}">
                <a16:creationId xmlns:a16="http://schemas.microsoft.com/office/drawing/2014/main" id="{223F0F82-C55A-4653-86F2-C15F34386336}"/>
              </a:ext>
            </a:extLst>
          </p:cNvPr>
          <p:cNvSpPr/>
          <p:nvPr/>
        </p:nvSpPr>
        <p:spPr>
          <a:xfrm>
            <a:off x="6089277" y="2115901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4</a:t>
            </a:r>
            <a:endParaRPr lang="ko-KR" altLang="en-US" sz="1100" dirty="0"/>
          </a:p>
        </p:txBody>
      </p:sp>
      <p:sp>
        <p:nvSpPr>
          <p:cNvPr id="44" name="타원 43">
            <a:extLst>
              <a:ext uri="{FF2B5EF4-FFF2-40B4-BE49-F238E27FC236}">
                <a16:creationId xmlns:a16="http://schemas.microsoft.com/office/drawing/2014/main" id="{F66B05E6-F93B-48C9-A29C-0881CD5E3F4F}"/>
              </a:ext>
            </a:extLst>
          </p:cNvPr>
          <p:cNvSpPr/>
          <p:nvPr/>
        </p:nvSpPr>
        <p:spPr>
          <a:xfrm>
            <a:off x="4054557" y="2470760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5</a:t>
            </a:r>
            <a:endParaRPr lang="ko-KR" altLang="en-US" sz="1100" dirty="0"/>
          </a:p>
        </p:txBody>
      </p:sp>
      <p:sp>
        <p:nvSpPr>
          <p:cNvPr id="45" name="타원 44">
            <a:extLst>
              <a:ext uri="{FF2B5EF4-FFF2-40B4-BE49-F238E27FC236}">
                <a16:creationId xmlns:a16="http://schemas.microsoft.com/office/drawing/2014/main" id="{E69F4435-1DAD-4D21-B0FF-74DB6E28007E}"/>
              </a:ext>
            </a:extLst>
          </p:cNvPr>
          <p:cNvSpPr/>
          <p:nvPr/>
        </p:nvSpPr>
        <p:spPr>
          <a:xfrm>
            <a:off x="4000252" y="2845125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6</a:t>
            </a:r>
            <a:endParaRPr lang="ko-KR" altLang="en-US" sz="1100" dirty="0"/>
          </a:p>
        </p:txBody>
      </p:sp>
      <p:sp>
        <p:nvSpPr>
          <p:cNvPr id="46" name="타원 45">
            <a:extLst>
              <a:ext uri="{FF2B5EF4-FFF2-40B4-BE49-F238E27FC236}">
                <a16:creationId xmlns:a16="http://schemas.microsoft.com/office/drawing/2014/main" id="{A5D4988F-B753-4C80-BC82-2F4227C0940D}"/>
              </a:ext>
            </a:extLst>
          </p:cNvPr>
          <p:cNvSpPr/>
          <p:nvPr/>
        </p:nvSpPr>
        <p:spPr>
          <a:xfrm>
            <a:off x="1109396" y="4529749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7</a:t>
            </a:r>
            <a:endParaRPr lang="ko-KR" altLang="en-US" sz="11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B87F5B8-46ED-4D9F-B359-B32066793ABB}"/>
              </a:ext>
            </a:extLst>
          </p:cNvPr>
          <p:cNvSpPr txBox="1"/>
          <p:nvPr/>
        </p:nvSpPr>
        <p:spPr>
          <a:xfrm>
            <a:off x="9113093" y="350728"/>
            <a:ext cx="3041779" cy="38050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900" dirty="0"/>
              <a:t>1. </a:t>
            </a:r>
            <a:r>
              <a:rPr lang="ko-KR" altLang="en-US" sz="900" dirty="0"/>
              <a:t>커넥티드 </a:t>
            </a:r>
            <a:r>
              <a:rPr lang="en-US" altLang="ko-KR" sz="900" dirty="0"/>
              <a:t>CI </a:t>
            </a:r>
            <a:r>
              <a:rPr lang="ko-KR" altLang="en-US" sz="900" dirty="0"/>
              <a:t>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4"/>
              </a:rPr>
              <a:t>https://www.connected.com</a:t>
            </a:r>
            <a:r>
              <a:rPr lang="en-US" altLang="ko-KR" sz="900" dirty="0"/>
              <a:t> </a:t>
            </a:r>
            <a:r>
              <a:rPr lang="ko-KR" altLang="en-US" sz="900" dirty="0"/>
              <a:t>으로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2. </a:t>
            </a:r>
            <a:r>
              <a:rPr lang="ko-KR" altLang="en-US" sz="900" dirty="0"/>
              <a:t>텍스트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5"/>
              </a:rPr>
              <a:t>https://www.connectedu.com/partners</a:t>
            </a:r>
            <a:r>
              <a:rPr lang="en-US" altLang="ko-KR" sz="900" dirty="0"/>
              <a:t> (</a:t>
            </a:r>
            <a:r>
              <a:rPr lang="ko-KR" altLang="en-US" sz="900" dirty="0"/>
              <a:t>가제</a:t>
            </a:r>
            <a:r>
              <a:rPr lang="en-US" altLang="ko-KR" sz="900" dirty="0"/>
              <a:t>)</a:t>
            </a:r>
            <a:r>
              <a:rPr lang="ko-KR" altLang="en-US" sz="900" dirty="0"/>
              <a:t>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3. </a:t>
            </a:r>
            <a:r>
              <a:rPr lang="ko-KR" altLang="en-US" sz="900" dirty="0"/>
              <a:t>텍스트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6"/>
              </a:rPr>
              <a:t>https://www.connectedu.com</a:t>
            </a:r>
            <a:r>
              <a:rPr lang="en-US" altLang="ko-KR" sz="900" dirty="0"/>
              <a:t> </a:t>
            </a:r>
            <a:r>
              <a:rPr lang="ko-KR" altLang="en-US" sz="900" dirty="0"/>
              <a:t>으로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4. </a:t>
            </a:r>
            <a:r>
              <a:rPr lang="ko-KR" altLang="en-US" sz="900" dirty="0"/>
              <a:t>메일 수신자가 관리하는 학교</a:t>
            </a:r>
            <a:r>
              <a:rPr lang="en-US" altLang="ko-KR" sz="900" dirty="0"/>
              <a:t> / </a:t>
            </a:r>
            <a:r>
              <a:rPr lang="ko-KR" altLang="en-US" sz="900" dirty="0"/>
              <a:t>프로그램명 자동입력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*</a:t>
            </a:r>
            <a:r>
              <a:rPr lang="ko-KR" altLang="en-US" sz="900" dirty="0"/>
              <a:t>수집 데이터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ko-KR" altLang="en-US" sz="900" dirty="0"/>
              <a:t>학교</a:t>
            </a:r>
            <a:r>
              <a:rPr lang="en-US" altLang="ko-KR" sz="900" dirty="0"/>
              <a:t>: </a:t>
            </a:r>
            <a:r>
              <a:rPr lang="ko-KR" altLang="en-US" sz="900" dirty="0"/>
              <a:t>학교명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ko-KR" altLang="en-US" sz="900" dirty="0"/>
              <a:t>온라인학교</a:t>
            </a:r>
            <a:r>
              <a:rPr lang="en-US" altLang="ko-KR" sz="900" dirty="0"/>
              <a:t>: </a:t>
            </a:r>
            <a:r>
              <a:rPr lang="ko-KR" altLang="en-US" sz="900" dirty="0"/>
              <a:t>학교명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ko-KR" altLang="en-US" sz="900" dirty="0"/>
              <a:t>단기활동</a:t>
            </a:r>
            <a:r>
              <a:rPr lang="en-US" altLang="ko-KR" sz="900" dirty="0"/>
              <a:t>: </a:t>
            </a:r>
            <a:r>
              <a:rPr lang="ko-KR" altLang="en-US" sz="900" dirty="0" err="1"/>
              <a:t>액티비티명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ko-KR" altLang="en-US" sz="900" dirty="0"/>
              <a:t>온라인 단기활동</a:t>
            </a:r>
            <a:r>
              <a:rPr lang="en-US" altLang="ko-KR" sz="900" dirty="0"/>
              <a:t>: </a:t>
            </a:r>
            <a:r>
              <a:rPr lang="ko-KR" altLang="en-US" sz="900" dirty="0"/>
              <a:t>온라인 </a:t>
            </a:r>
            <a:r>
              <a:rPr lang="ko-KR" altLang="en-US" sz="900" dirty="0" err="1"/>
              <a:t>액티비티명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5. </a:t>
            </a:r>
            <a:r>
              <a:rPr lang="ko-KR" altLang="en-US" sz="900" dirty="0"/>
              <a:t>버튼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ko-KR" altLang="en-US" sz="900" dirty="0" err="1"/>
              <a:t>파트너스</a:t>
            </a:r>
            <a:r>
              <a:rPr lang="ko-KR" altLang="en-US" sz="900" dirty="0"/>
              <a:t> </a:t>
            </a:r>
            <a:r>
              <a:rPr lang="ko-KR" altLang="en-US" sz="900" dirty="0" err="1"/>
              <a:t>로그인화면으로</a:t>
            </a:r>
            <a:r>
              <a:rPr lang="ko-KR" altLang="en-US" sz="900" dirty="0"/>
              <a:t>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6. </a:t>
            </a:r>
            <a:r>
              <a:rPr lang="ko-KR" altLang="en-US" sz="900" dirty="0"/>
              <a:t>이미지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배너 삽입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7. </a:t>
            </a:r>
            <a:r>
              <a:rPr lang="ko-KR" altLang="en-US" sz="900" dirty="0"/>
              <a:t>커넥티드 </a:t>
            </a:r>
            <a:r>
              <a:rPr lang="en-US" altLang="ko-KR" sz="900" dirty="0"/>
              <a:t>CI </a:t>
            </a:r>
            <a:r>
              <a:rPr lang="ko-KR" altLang="en-US" sz="900" dirty="0"/>
              <a:t>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4"/>
              </a:rPr>
              <a:t>https://www.connected.com</a:t>
            </a:r>
            <a:r>
              <a:rPr lang="en-US" altLang="ko-KR" sz="900" dirty="0"/>
              <a:t> </a:t>
            </a:r>
            <a:r>
              <a:rPr lang="ko-KR" altLang="en-US" sz="900" dirty="0"/>
              <a:t>으로 이동</a:t>
            </a:r>
            <a:endParaRPr lang="en-US" altLang="ko-KR" sz="900" dirty="0"/>
          </a:p>
        </p:txBody>
      </p:sp>
    </p:spTree>
    <p:extLst>
      <p:ext uri="{BB962C8B-B14F-4D97-AF65-F5344CB8AC3E}">
        <p14:creationId xmlns:p14="http://schemas.microsoft.com/office/powerpoint/2010/main" val="3847877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표 12">
            <a:extLst>
              <a:ext uri="{FF2B5EF4-FFF2-40B4-BE49-F238E27FC236}">
                <a16:creationId xmlns:a16="http://schemas.microsoft.com/office/drawing/2014/main" id="{95BBEC45-2191-4346-93AD-9BCA5F69E3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6347757"/>
              </p:ext>
            </p:extLst>
          </p:nvPr>
        </p:nvGraphicFramePr>
        <p:xfrm>
          <a:off x="1109395" y="2443010"/>
          <a:ext cx="73866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3305">
                  <a:extLst>
                    <a:ext uri="{9D8B030D-6E8A-4147-A177-3AD203B41FA5}">
                      <a16:colId xmlns:a16="http://schemas.microsoft.com/office/drawing/2014/main" val="4089356805"/>
                    </a:ext>
                  </a:extLst>
                </a:gridCol>
                <a:gridCol w="3693305">
                  <a:extLst>
                    <a:ext uri="{9D8B030D-6E8A-4147-A177-3AD203B41FA5}">
                      <a16:colId xmlns:a16="http://schemas.microsoft.com/office/drawing/2014/main" val="2205453392"/>
                    </a:ext>
                  </a:extLst>
                </a:gridCol>
              </a:tblGrid>
              <a:tr h="3185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등록일시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err="1">
                          <a:solidFill>
                            <a:schemeClr val="tx1"/>
                          </a:solidFill>
                        </a:rPr>
                        <a:t>Yyyy</a:t>
                      </a:r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/mm/dd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611829"/>
                  </a:ext>
                </a:extLst>
              </a:tr>
            </a:tbl>
          </a:graphicData>
        </a:graphic>
      </p:graphicFrame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55FEFC4-816A-49C0-9177-CE558454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56C622D9-92DA-4B9B-9409-E1698875F5E5}" type="slidenum">
              <a:rPr lang="ko-KR" altLang="en-US" smtClean="0">
                <a:solidFill>
                  <a:prstClr val="black"/>
                </a:solidFill>
              </a:rPr>
              <a:pPr algn="ctr"/>
              <a:t>3</a:t>
            </a:fld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26" name="제목 14">
            <a:extLst>
              <a:ext uri="{FF2B5EF4-FFF2-40B4-BE49-F238E27FC236}">
                <a16:creationId xmlns:a16="http://schemas.microsoft.com/office/drawing/2014/main" id="{1DEEF3F4-551A-4BDE-8C73-A7F8C36EDFAC}"/>
              </a:ext>
            </a:extLst>
          </p:cNvPr>
          <p:cNvSpPr txBox="1">
            <a:spLocks/>
          </p:cNvSpPr>
          <p:nvPr/>
        </p:nvSpPr>
        <p:spPr>
          <a:xfrm>
            <a:off x="780455" y="14916"/>
            <a:ext cx="1741766" cy="288032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900" dirty="0"/>
              <a:t>학교등록 신청 완료</a:t>
            </a: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7CA7674A-22DD-4404-ADB3-CC389FA884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401" y="350728"/>
            <a:ext cx="836426" cy="836426"/>
          </a:xfrm>
          <a:prstGeom prst="rect">
            <a:avLst/>
          </a:prstGeom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05C11E9-6D57-47BA-9750-8A7C33659F1C}"/>
              </a:ext>
            </a:extLst>
          </p:cNvPr>
          <p:cNvSpPr txBox="1"/>
          <p:nvPr/>
        </p:nvSpPr>
        <p:spPr>
          <a:xfrm>
            <a:off x="6239699" y="615053"/>
            <a:ext cx="2256311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ko-KR" altLang="en-US" sz="1400" dirty="0" err="1"/>
              <a:t>파트너스</a:t>
            </a:r>
            <a:r>
              <a:rPr lang="ko-KR" altLang="en-US" sz="1400" dirty="0"/>
              <a:t> 홈 </a:t>
            </a:r>
            <a:r>
              <a:rPr lang="en-US" altLang="ko-KR" sz="1400" dirty="0"/>
              <a:t>| </a:t>
            </a:r>
            <a:r>
              <a:rPr lang="ko-KR" altLang="en-US" sz="1400" dirty="0"/>
              <a:t>커넥티드 홈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65008BE6-AEEC-4529-9EEE-281C4E2F89B9}"/>
              </a:ext>
            </a:extLst>
          </p:cNvPr>
          <p:cNvSpPr/>
          <p:nvPr/>
        </p:nvSpPr>
        <p:spPr>
          <a:xfrm>
            <a:off x="1109401" y="1067427"/>
            <a:ext cx="7386609" cy="101075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dirty="0">
                <a:solidFill>
                  <a:schemeClr val="tx1"/>
                </a:solidFill>
              </a:rPr>
              <a:t>학교등록 완료 안내</a:t>
            </a:r>
            <a:endParaRPr lang="en-US" altLang="ko-KR" sz="12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A </a:t>
            </a:r>
            <a:r>
              <a:rPr lang="ko-KR" altLang="en-US" sz="1200" dirty="0">
                <a:solidFill>
                  <a:schemeClr val="tx1"/>
                </a:solidFill>
              </a:rPr>
              <a:t>담당자님 안녕하세요</a:t>
            </a:r>
            <a:endParaRPr lang="en-US" altLang="ko-KR" sz="1200" dirty="0">
              <a:solidFill>
                <a:schemeClr val="tx1"/>
              </a:solidFill>
            </a:endParaRPr>
          </a:p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귀중한 학교 정보를 등록해 주셔서 감사합니다</a:t>
            </a:r>
            <a:r>
              <a:rPr lang="en-US" altLang="ko-KR" sz="1200" dirty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이제 </a:t>
            </a:r>
            <a:r>
              <a:rPr lang="ko-KR" altLang="en-US" sz="1200" dirty="0" err="1">
                <a:solidFill>
                  <a:schemeClr val="tx1"/>
                </a:solidFill>
              </a:rPr>
              <a:t>커넥티드의</a:t>
            </a:r>
            <a:r>
              <a:rPr lang="ko-KR" altLang="en-US" sz="1200" dirty="0">
                <a:solidFill>
                  <a:schemeClr val="tx1"/>
                </a:solidFill>
              </a:rPr>
              <a:t> 모든 학생 및 학부모님들께 정보가 공유됩니다</a:t>
            </a:r>
            <a:r>
              <a:rPr lang="en-US" altLang="ko-KR" sz="1200" dirty="0">
                <a:solidFill>
                  <a:schemeClr val="tx1"/>
                </a:solidFill>
              </a:rPr>
              <a:t>!</a:t>
            </a:r>
          </a:p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더욱 정확하고 자세한 정보는 많은 학생 유치에 도움이 됩니다</a:t>
            </a:r>
            <a:r>
              <a:rPr lang="en-US" altLang="ko-KR" sz="1200" dirty="0">
                <a:solidFill>
                  <a:schemeClr val="tx1"/>
                </a:solidFill>
              </a:rPr>
              <a:t>!</a:t>
            </a:r>
          </a:p>
        </p:txBody>
      </p:sp>
      <p:graphicFrame>
        <p:nvGraphicFramePr>
          <p:cNvPr id="12" name="표 12">
            <a:extLst>
              <a:ext uri="{FF2B5EF4-FFF2-40B4-BE49-F238E27FC236}">
                <a16:creationId xmlns:a16="http://schemas.microsoft.com/office/drawing/2014/main" id="{5E329D1D-DBF7-4659-9C30-8C5A814AE7C2}"/>
              </a:ext>
            </a:extLst>
          </p:cNvPr>
          <p:cNvGraphicFramePr>
            <a:graphicFrameLocks noGrp="1"/>
          </p:cNvGraphicFramePr>
          <p:nvPr/>
        </p:nvGraphicFramePr>
        <p:xfrm>
          <a:off x="1109399" y="2088951"/>
          <a:ext cx="73866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3305">
                  <a:extLst>
                    <a:ext uri="{9D8B030D-6E8A-4147-A177-3AD203B41FA5}">
                      <a16:colId xmlns:a16="http://schemas.microsoft.com/office/drawing/2014/main" val="4089356805"/>
                    </a:ext>
                  </a:extLst>
                </a:gridCol>
                <a:gridCol w="3693305">
                  <a:extLst>
                    <a:ext uri="{9D8B030D-6E8A-4147-A177-3AD203B41FA5}">
                      <a16:colId xmlns:a16="http://schemas.microsoft.com/office/drawing/2014/main" val="2205453392"/>
                    </a:ext>
                  </a:extLst>
                </a:gridCol>
              </a:tblGrid>
              <a:tr h="3185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학교</a:t>
                      </a:r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프로그램명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611829"/>
                  </a:ext>
                </a:extLst>
              </a:tr>
            </a:tbl>
          </a:graphicData>
        </a:graphic>
      </p:graphicFrame>
      <p:sp>
        <p:nvSpPr>
          <p:cNvPr id="25" name="직사각형 24">
            <a:extLst>
              <a:ext uri="{FF2B5EF4-FFF2-40B4-BE49-F238E27FC236}">
                <a16:creationId xmlns:a16="http://schemas.microsoft.com/office/drawing/2014/main" id="{F48E996F-E89C-47C6-B483-B81EC09954E8}"/>
              </a:ext>
            </a:extLst>
          </p:cNvPr>
          <p:cNvSpPr/>
          <p:nvPr/>
        </p:nvSpPr>
        <p:spPr>
          <a:xfrm>
            <a:off x="1109397" y="3340319"/>
            <a:ext cx="7386609" cy="50307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광 고 배 너 영 역</a:t>
            </a:r>
            <a:endParaRPr lang="en-US" altLang="ko-KR" sz="1200" dirty="0">
              <a:solidFill>
                <a:schemeClr val="tx1"/>
              </a:solidFill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65D8AB2F-D5B1-486D-A513-117328C04D43}"/>
              </a:ext>
            </a:extLst>
          </p:cNvPr>
          <p:cNvSpPr/>
          <p:nvPr/>
        </p:nvSpPr>
        <p:spPr>
          <a:xfrm>
            <a:off x="4161435" y="2952368"/>
            <a:ext cx="1282535" cy="34017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chemeClr val="tx1"/>
                </a:solidFill>
              </a:rPr>
              <a:t>바로가기</a:t>
            </a:r>
          </a:p>
        </p:txBody>
      </p: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FF7E8A0E-4B7D-4BE8-83CF-C09EDB9B4188}"/>
              </a:ext>
            </a:extLst>
          </p:cNvPr>
          <p:cNvGrpSpPr/>
          <p:nvPr/>
        </p:nvGrpSpPr>
        <p:grpSpPr>
          <a:xfrm>
            <a:off x="1109396" y="4911473"/>
            <a:ext cx="7386609" cy="836426"/>
            <a:chOff x="1109397" y="3319424"/>
            <a:chExt cx="7386609" cy="836426"/>
          </a:xfrm>
        </p:grpSpPr>
        <p:pic>
          <p:nvPicPr>
            <p:cNvPr id="29" name="그림 28">
              <a:extLst>
                <a:ext uri="{FF2B5EF4-FFF2-40B4-BE49-F238E27FC236}">
                  <a16:creationId xmlns:a16="http://schemas.microsoft.com/office/drawing/2014/main" id="{32E767DF-9D57-4B31-B611-2193B20EB8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9397" y="3319424"/>
              <a:ext cx="836426" cy="836426"/>
            </a:xfrm>
            <a:prstGeom prst="rect">
              <a:avLst/>
            </a:prstGeom>
            <a:ln>
              <a:noFill/>
            </a:ln>
          </p:spPr>
        </p:pic>
        <p:pic>
          <p:nvPicPr>
            <p:cNvPr id="17" name="그림 16">
              <a:extLst>
                <a:ext uri="{FF2B5EF4-FFF2-40B4-BE49-F238E27FC236}">
                  <a16:creationId xmlns:a16="http://schemas.microsoft.com/office/drawing/2014/main" id="{B9C2F903-8149-4DFB-AB8D-85F4CF4AF35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61931" y="3527579"/>
              <a:ext cx="5934075" cy="45720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33" name="직사각형 32">
            <a:extLst>
              <a:ext uri="{FF2B5EF4-FFF2-40B4-BE49-F238E27FC236}">
                <a16:creationId xmlns:a16="http://schemas.microsoft.com/office/drawing/2014/main" id="{8524B2FB-2808-45DE-B592-10144E8AE077}"/>
              </a:ext>
            </a:extLst>
          </p:cNvPr>
          <p:cNvSpPr/>
          <p:nvPr/>
        </p:nvSpPr>
        <p:spPr>
          <a:xfrm>
            <a:off x="1109396" y="3915888"/>
            <a:ext cx="7386609" cy="101075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주 의 사 항</a:t>
            </a:r>
            <a:endParaRPr lang="en-US" altLang="ko-KR" sz="1200" dirty="0">
              <a:solidFill>
                <a:schemeClr val="tx1"/>
              </a:solidFill>
            </a:endParaRPr>
          </a:p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*</a:t>
            </a:r>
            <a:r>
              <a:rPr lang="ko-KR" altLang="en-US" sz="1200" dirty="0">
                <a:solidFill>
                  <a:schemeClr val="tx1"/>
                </a:solidFill>
              </a:rPr>
              <a:t>텍스트 </a:t>
            </a:r>
            <a:r>
              <a:rPr lang="en-US" altLang="ko-KR" sz="1200" dirty="0">
                <a:solidFill>
                  <a:schemeClr val="tx1"/>
                </a:solidFill>
              </a:rPr>
              <a:t>&amp; </a:t>
            </a:r>
            <a:r>
              <a:rPr lang="ko-KR" altLang="en-US" sz="1200" dirty="0" err="1">
                <a:solidFill>
                  <a:schemeClr val="tx1"/>
                </a:solidFill>
              </a:rPr>
              <a:t>링크삽입</a:t>
            </a:r>
            <a:endParaRPr lang="en-US" altLang="ko-KR" sz="1200" dirty="0">
              <a:solidFill>
                <a:schemeClr val="tx1"/>
              </a:solidFill>
            </a:endParaRPr>
          </a:p>
        </p:txBody>
      </p:sp>
      <p:sp>
        <p:nvSpPr>
          <p:cNvPr id="19" name="타원 18">
            <a:extLst>
              <a:ext uri="{FF2B5EF4-FFF2-40B4-BE49-F238E27FC236}">
                <a16:creationId xmlns:a16="http://schemas.microsoft.com/office/drawing/2014/main" id="{AF58C17E-678C-4D02-B24B-035AD83BFE1F}"/>
              </a:ext>
            </a:extLst>
          </p:cNvPr>
          <p:cNvSpPr/>
          <p:nvPr/>
        </p:nvSpPr>
        <p:spPr>
          <a:xfrm>
            <a:off x="1651338" y="419047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1</a:t>
            </a:r>
            <a:endParaRPr lang="ko-KR" altLang="en-US" sz="1100" dirty="0"/>
          </a:p>
        </p:txBody>
      </p:sp>
      <p:sp>
        <p:nvSpPr>
          <p:cNvPr id="37" name="타원 36">
            <a:extLst>
              <a:ext uri="{FF2B5EF4-FFF2-40B4-BE49-F238E27FC236}">
                <a16:creationId xmlns:a16="http://schemas.microsoft.com/office/drawing/2014/main" id="{24AC27E9-881C-4957-97EB-CD24C2320322}"/>
              </a:ext>
            </a:extLst>
          </p:cNvPr>
          <p:cNvSpPr/>
          <p:nvPr/>
        </p:nvSpPr>
        <p:spPr>
          <a:xfrm>
            <a:off x="6126355" y="466047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2</a:t>
            </a:r>
            <a:endParaRPr lang="ko-KR" altLang="en-US" sz="1100" dirty="0"/>
          </a:p>
        </p:txBody>
      </p:sp>
      <p:sp>
        <p:nvSpPr>
          <p:cNvPr id="40" name="타원 39">
            <a:extLst>
              <a:ext uri="{FF2B5EF4-FFF2-40B4-BE49-F238E27FC236}">
                <a16:creationId xmlns:a16="http://schemas.microsoft.com/office/drawing/2014/main" id="{5AA911CC-C030-470A-B7EA-5B1E4E38CCF4}"/>
              </a:ext>
            </a:extLst>
          </p:cNvPr>
          <p:cNvSpPr/>
          <p:nvPr/>
        </p:nvSpPr>
        <p:spPr>
          <a:xfrm>
            <a:off x="7367854" y="454951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3</a:t>
            </a:r>
            <a:endParaRPr lang="ko-KR" altLang="en-US" sz="1100" dirty="0"/>
          </a:p>
        </p:txBody>
      </p:sp>
      <p:sp>
        <p:nvSpPr>
          <p:cNvPr id="43" name="타원 42">
            <a:extLst>
              <a:ext uri="{FF2B5EF4-FFF2-40B4-BE49-F238E27FC236}">
                <a16:creationId xmlns:a16="http://schemas.microsoft.com/office/drawing/2014/main" id="{223F0F82-C55A-4653-86F2-C15F34386336}"/>
              </a:ext>
            </a:extLst>
          </p:cNvPr>
          <p:cNvSpPr/>
          <p:nvPr/>
        </p:nvSpPr>
        <p:spPr>
          <a:xfrm>
            <a:off x="6089277" y="2115901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4</a:t>
            </a:r>
            <a:endParaRPr lang="ko-KR" altLang="en-US" sz="1100" dirty="0"/>
          </a:p>
        </p:txBody>
      </p:sp>
      <p:sp>
        <p:nvSpPr>
          <p:cNvPr id="44" name="타원 43">
            <a:extLst>
              <a:ext uri="{FF2B5EF4-FFF2-40B4-BE49-F238E27FC236}">
                <a16:creationId xmlns:a16="http://schemas.microsoft.com/office/drawing/2014/main" id="{F66B05E6-F93B-48C9-A29C-0881CD5E3F4F}"/>
              </a:ext>
            </a:extLst>
          </p:cNvPr>
          <p:cNvSpPr/>
          <p:nvPr/>
        </p:nvSpPr>
        <p:spPr>
          <a:xfrm>
            <a:off x="5734131" y="2466126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5</a:t>
            </a:r>
            <a:endParaRPr lang="ko-KR" altLang="en-US" sz="1100" dirty="0"/>
          </a:p>
        </p:txBody>
      </p:sp>
      <p:sp>
        <p:nvSpPr>
          <p:cNvPr id="45" name="타원 44">
            <a:extLst>
              <a:ext uri="{FF2B5EF4-FFF2-40B4-BE49-F238E27FC236}">
                <a16:creationId xmlns:a16="http://schemas.microsoft.com/office/drawing/2014/main" id="{E69F4435-1DAD-4D21-B0FF-74DB6E28007E}"/>
              </a:ext>
            </a:extLst>
          </p:cNvPr>
          <p:cNvSpPr/>
          <p:nvPr/>
        </p:nvSpPr>
        <p:spPr>
          <a:xfrm>
            <a:off x="4054557" y="2930609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6</a:t>
            </a:r>
            <a:endParaRPr lang="ko-KR" altLang="en-US" sz="1100" dirty="0"/>
          </a:p>
        </p:txBody>
      </p:sp>
      <p:sp>
        <p:nvSpPr>
          <p:cNvPr id="46" name="타원 45">
            <a:extLst>
              <a:ext uri="{FF2B5EF4-FFF2-40B4-BE49-F238E27FC236}">
                <a16:creationId xmlns:a16="http://schemas.microsoft.com/office/drawing/2014/main" id="{A5D4988F-B753-4C80-BC82-2F4227C0940D}"/>
              </a:ext>
            </a:extLst>
          </p:cNvPr>
          <p:cNvSpPr/>
          <p:nvPr/>
        </p:nvSpPr>
        <p:spPr>
          <a:xfrm>
            <a:off x="4054557" y="3436136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7</a:t>
            </a:r>
            <a:endParaRPr lang="ko-KR" altLang="en-US" sz="11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B87F5B8-46ED-4D9F-B359-B32066793ABB}"/>
              </a:ext>
            </a:extLst>
          </p:cNvPr>
          <p:cNvSpPr txBox="1"/>
          <p:nvPr/>
        </p:nvSpPr>
        <p:spPr>
          <a:xfrm>
            <a:off x="9113093" y="350728"/>
            <a:ext cx="3041779" cy="4220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900" dirty="0"/>
              <a:t>1. </a:t>
            </a:r>
            <a:r>
              <a:rPr lang="ko-KR" altLang="en-US" sz="900" dirty="0"/>
              <a:t>커넥티드 </a:t>
            </a:r>
            <a:r>
              <a:rPr lang="en-US" altLang="ko-KR" sz="900" dirty="0"/>
              <a:t>CI </a:t>
            </a:r>
            <a:r>
              <a:rPr lang="ko-KR" altLang="en-US" sz="900" dirty="0"/>
              <a:t>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4"/>
              </a:rPr>
              <a:t>https://www.connected.com</a:t>
            </a:r>
            <a:r>
              <a:rPr lang="en-US" altLang="ko-KR" sz="900" dirty="0"/>
              <a:t> </a:t>
            </a:r>
            <a:r>
              <a:rPr lang="ko-KR" altLang="en-US" sz="900" dirty="0"/>
              <a:t>으로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2. </a:t>
            </a:r>
            <a:r>
              <a:rPr lang="ko-KR" altLang="en-US" sz="900" dirty="0"/>
              <a:t>텍스트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5"/>
              </a:rPr>
              <a:t>https://www.connectedu.com/partners</a:t>
            </a:r>
            <a:r>
              <a:rPr lang="en-US" altLang="ko-KR" sz="900" dirty="0"/>
              <a:t> (</a:t>
            </a:r>
            <a:r>
              <a:rPr lang="ko-KR" altLang="en-US" sz="900" dirty="0"/>
              <a:t>가제</a:t>
            </a:r>
            <a:r>
              <a:rPr lang="en-US" altLang="ko-KR" sz="900" dirty="0"/>
              <a:t>)</a:t>
            </a:r>
            <a:r>
              <a:rPr lang="ko-KR" altLang="en-US" sz="900" dirty="0"/>
              <a:t>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3. </a:t>
            </a:r>
            <a:r>
              <a:rPr lang="ko-KR" altLang="en-US" sz="900" dirty="0"/>
              <a:t>텍스트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6"/>
              </a:rPr>
              <a:t>https://www.connectedu.com</a:t>
            </a:r>
            <a:r>
              <a:rPr lang="en-US" altLang="ko-KR" sz="900" dirty="0"/>
              <a:t> </a:t>
            </a:r>
            <a:r>
              <a:rPr lang="ko-KR" altLang="en-US" sz="900" dirty="0"/>
              <a:t>으로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4. </a:t>
            </a:r>
            <a:r>
              <a:rPr lang="ko-KR" altLang="en-US" sz="900" dirty="0"/>
              <a:t>메일 수신자가 관리하는 학교</a:t>
            </a:r>
            <a:r>
              <a:rPr lang="en-US" altLang="ko-KR" sz="900" dirty="0"/>
              <a:t> / </a:t>
            </a:r>
            <a:r>
              <a:rPr lang="ko-KR" altLang="en-US" sz="900" dirty="0"/>
              <a:t>프로그램명 자동입력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*</a:t>
            </a:r>
            <a:r>
              <a:rPr lang="ko-KR" altLang="en-US" sz="900" dirty="0"/>
              <a:t>수집 데이터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ko-KR" altLang="en-US" sz="900" dirty="0"/>
              <a:t>학교</a:t>
            </a:r>
            <a:r>
              <a:rPr lang="en-US" altLang="ko-KR" sz="900" dirty="0"/>
              <a:t>: </a:t>
            </a:r>
            <a:r>
              <a:rPr lang="ko-KR" altLang="en-US" sz="900" dirty="0"/>
              <a:t>학교명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ko-KR" altLang="en-US" sz="900" dirty="0"/>
              <a:t>온라인학교</a:t>
            </a:r>
            <a:r>
              <a:rPr lang="en-US" altLang="ko-KR" sz="900" dirty="0"/>
              <a:t>: </a:t>
            </a:r>
            <a:r>
              <a:rPr lang="ko-KR" altLang="en-US" sz="900" dirty="0"/>
              <a:t>학교명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ko-KR" altLang="en-US" sz="900" dirty="0"/>
              <a:t>단기활동</a:t>
            </a:r>
            <a:r>
              <a:rPr lang="en-US" altLang="ko-KR" sz="900" dirty="0"/>
              <a:t>: </a:t>
            </a:r>
            <a:r>
              <a:rPr lang="ko-KR" altLang="en-US" sz="900" dirty="0" err="1"/>
              <a:t>액티비티명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ko-KR" altLang="en-US" sz="900" dirty="0"/>
              <a:t>온라인 단기활동</a:t>
            </a:r>
            <a:r>
              <a:rPr lang="en-US" altLang="ko-KR" sz="900" dirty="0"/>
              <a:t>: </a:t>
            </a:r>
            <a:r>
              <a:rPr lang="ko-KR" altLang="en-US" sz="900" dirty="0"/>
              <a:t>온라인 </a:t>
            </a:r>
            <a:r>
              <a:rPr lang="ko-KR" altLang="en-US" sz="900" dirty="0" err="1"/>
              <a:t>액티비티명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5. </a:t>
            </a:r>
            <a:r>
              <a:rPr lang="ko-KR" altLang="en-US" sz="900" dirty="0"/>
              <a:t>학교</a:t>
            </a:r>
            <a:r>
              <a:rPr lang="en-US" altLang="ko-KR" sz="900" dirty="0"/>
              <a:t>/</a:t>
            </a:r>
            <a:r>
              <a:rPr lang="ko-KR" altLang="en-US" sz="900" dirty="0"/>
              <a:t>프로그램 미사용에서 사용으로 바뀐 일시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6. </a:t>
            </a:r>
            <a:r>
              <a:rPr lang="ko-KR" altLang="en-US" sz="900" dirty="0"/>
              <a:t>버튼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ko-KR" altLang="en-US" sz="900" dirty="0" err="1"/>
              <a:t>파트너스</a:t>
            </a:r>
            <a:r>
              <a:rPr lang="ko-KR" altLang="en-US" sz="900" dirty="0"/>
              <a:t> </a:t>
            </a:r>
            <a:r>
              <a:rPr lang="ko-KR" altLang="en-US" sz="900" dirty="0" err="1"/>
              <a:t>로그인화면으로</a:t>
            </a:r>
            <a:r>
              <a:rPr lang="ko-KR" altLang="en-US" sz="900" dirty="0"/>
              <a:t> 이동 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7. </a:t>
            </a:r>
            <a:r>
              <a:rPr lang="ko-KR" altLang="en-US" sz="900" dirty="0"/>
              <a:t>이미지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배너 삽입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8. </a:t>
            </a:r>
            <a:r>
              <a:rPr lang="ko-KR" altLang="en-US" sz="900" dirty="0"/>
              <a:t>커넥티드 </a:t>
            </a:r>
            <a:r>
              <a:rPr lang="en-US" altLang="ko-KR" sz="900" dirty="0"/>
              <a:t>CI </a:t>
            </a:r>
            <a:r>
              <a:rPr lang="ko-KR" altLang="en-US" sz="900" dirty="0"/>
              <a:t>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4"/>
              </a:rPr>
              <a:t>https://www.connected.com</a:t>
            </a:r>
            <a:r>
              <a:rPr lang="en-US" altLang="ko-KR" sz="900" dirty="0"/>
              <a:t> </a:t>
            </a:r>
            <a:r>
              <a:rPr lang="ko-KR" altLang="en-US" sz="900" dirty="0"/>
              <a:t>으로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endParaRPr lang="en-US" altLang="ko-KR" sz="900" dirty="0"/>
          </a:p>
        </p:txBody>
      </p:sp>
      <p:sp>
        <p:nvSpPr>
          <p:cNvPr id="24" name="타원 23">
            <a:extLst>
              <a:ext uri="{FF2B5EF4-FFF2-40B4-BE49-F238E27FC236}">
                <a16:creationId xmlns:a16="http://schemas.microsoft.com/office/drawing/2014/main" id="{A1416E4A-711F-49D2-8849-347902539E36}"/>
              </a:ext>
            </a:extLst>
          </p:cNvPr>
          <p:cNvSpPr/>
          <p:nvPr/>
        </p:nvSpPr>
        <p:spPr>
          <a:xfrm>
            <a:off x="1150092" y="5019141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8</a:t>
            </a:r>
            <a:endParaRPr lang="ko-KR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028078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표 12">
            <a:extLst>
              <a:ext uri="{FF2B5EF4-FFF2-40B4-BE49-F238E27FC236}">
                <a16:creationId xmlns:a16="http://schemas.microsoft.com/office/drawing/2014/main" id="{95BBEC45-2191-4346-93AD-9BCA5F69E3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2211672"/>
              </p:ext>
            </p:extLst>
          </p:nvPr>
        </p:nvGraphicFramePr>
        <p:xfrm>
          <a:off x="1109395" y="2146129"/>
          <a:ext cx="73866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3305">
                  <a:extLst>
                    <a:ext uri="{9D8B030D-6E8A-4147-A177-3AD203B41FA5}">
                      <a16:colId xmlns:a16="http://schemas.microsoft.com/office/drawing/2014/main" val="4089356805"/>
                    </a:ext>
                  </a:extLst>
                </a:gridCol>
                <a:gridCol w="3693305">
                  <a:extLst>
                    <a:ext uri="{9D8B030D-6E8A-4147-A177-3AD203B41FA5}">
                      <a16:colId xmlns:a16="http://schemas.microsoft.com/office/drawing/2014/main" val="2205453392"/>
                    </a:ext>
                  </a:extLst>
                </a:gridCol>
              </a:tblGrid>
              <a:tr h="3185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지원자명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611829"/>
                  </a:ext>
                </a:extLst>
              </a:tr>
            </a:tbl>
          </a:graphicData>
        </a:graphic>
      </p:graphicFrame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55FEFC4-816A-49C0-9177-CE558454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56C622D9-92DA-4B9B-9409-E1698875F5E5}" type="slidenum">
              <a:rPr lang="ko-KR" altLang="en-US" smtClean="0">
                <a:solidFill>
                  <a:prstClr val="black"/>
                </a:solidFill>
              </a:rPr>
              <a:pPr algn="ctr"/>
              <a:t>4</a:t>
            </a:fld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26" name="제목 14">
            <a:extLst>
              <a:ext uri="{FF2B5EF4-FFF2-40B4-BE49-F238E27FC236}">
                <a16:creationId xmlns:a16="http://schemas.microsoft.com/office/drawing/2014/main" id="{1DEEF3F4-551A-4BDE-8C73-A7F8C36EDFAC}"/>
              </a:ext>
            </a:extLst>
          </p:cNvPr>
          <p:cNvSpPr txBox="1">
            <a:spLocks/>
          </p:cNvSpPr>
          <p:nvPr/>
        </p:nvSpPr>
        <p:spPr>
          <a:xfrm>
            <a:off x="780455" y="14916"/>
            <a:ext cx="1741766" cy="288032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900" dirty="0"/>
              <a:t>신규 지원자 발생</a:t>
            </a: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7CA7674A-22DD-4404-ADB3-CC389FA884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401" y="53847"/>
            <a:ext cx="836426" cy="83642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05C11E9-6D57-47BA-9750-8A7C33659F1C}"/>
              </a:ext>
            </a:extLst>
          </p:cNvPr>
          <p:cNvSpPr txBox="1"/>
          <p:nvPr/>
        </p:nvSpPr>
        <p:spPr>
          <a:xfrm>
            <a:off x="6239699" y="318172"/>
            <a:ext cx="2256311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ko-KR" altLang="en-US" sz="1400" dirty="0" err="1"/>
              <a:t>파트너스</a:t>
            </a:r>
            <a:r>
              <a:rPr lang="ko-KR" altLang="en-US" sz="1400" dirty="0"/>
              <a:t> 홈 </a:t>
            </a:r>
            <a:r>
              <a:rPr lang="en-US" altLang="ko-KR" sz="1400" dirty="0"/>
              <a:t>| </a:t>
            </a:r>
            <a:r>
              <a:rPr lang="ko-KR" altLang="en-US" sz="1400" dirty="0"/>
              <a:t>커넥티드 홈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65008BE6-AEEC-4529-9EEE-281C4E2F89B9}"/>
              </a:ext>
            </a:extLst>
          </p:cNvPr>
          <p:cNvSpPr/>
          <p:nvPr/>
        </p:nvSpPr>
        <p:spPr>
          <a:xfrm>
            <a:off x="1109401" y="770546"/>
            <a:ext cx="7386609" cy="101075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dirty="0">
                <a:solidFill>
                  <a:schemeClr val="tx1"/>
                </a:solidFill>
              </a:rPr>
              <a:t>학교등록 완료 안내</a:t>
            </a:r>
            <a:endParaRPr lang="en-US" altLang="ko-KR" sz="12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A </a:t>
            </a:r>
            <a:r>
              <a:rPr lang="ko-KR" altLang="en-US" sz="1200" dirty="0">
                <a:solidFill>
                  <a:schemeClr val="tx1"/>
                </a:solidFill>
              </a:rPr>
              <a:t>담당자님 안녕하세요</a:t>
            </a:r>
            <a:endParaRPr lang="en-US" altLang="ko-KR" sz="1200" dirty="0">
              <a:solidFill>
                <a:schemeClr val="tx1"/>
              </a:solidFill>
            </a:endParaRPr>
          </a:p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새로운 학생이 지원했습니다</a:t>
            </a:r>
            <a:r>
              <a:rPr lang="en-US" altLang="ko-KR" sz="1200" dirty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지원자 정보를 확인해 주시기 바랍니다</a:t>
            </a:r>
            <a:r>
              <a:rPr lang="en-US" altLang="ko-KR" sz="1200" dirty="0">
                <a:solidFill>
                  <a:schemeClr val="tx1"/>
                </a:solidFill>
              </a:rPr>
              <a:t>!</a:t>
            </a:r>
          </a:p>
        </p:txBody>
      </p:sp>
      <p:graphicFrame>
        <p:nvGraphicFramePr>
          <p:cNvPr id="12" name="표 12">
            <a:extLst>
              <a:ext uri="{FF2B5EF4-FFF2-40B4-BE49-F238E27FC236}">
                <a16:creationId xmlns:a16="http://schemas.microsoft.com/office/drawing/2014/main" id="{5E329D1D-DBF7-4659-9C30-8C5A814AE7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5100162"/>
              </p:ext>
            </p:extLst>
          </p:nvPr>
        </p:nvGraphicFramePr>
        <p:xfrm>
          <a:off x="1109399" y="1792070"/>
          <a:ext cx="73866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3305">
                  <a:extLst>
                    <a:ext uri="{9D8B030D-6E8A-4147-A177-3AD203B41FA5}">
                      <a16:colId xmlns:a16="http://schemas.microsoft.com/office/drawing/2014/main" val="4089356805"/>
                    </a:ext>
                  </a:extLst>
                </a:gridCol>
                <a:gridCol w="3693305">
                  <a:extLst>
                    <a:ext uri="{9D8B030D-6E8A-4147-A177-3AD203B41FA5}">
                      <a16:colId xmlns:a16="http://schemas.microsoft.com/office/drawing/2014/main" val="2205453392"/>
                    </a:ext>
                  </a:extLst>
                </a:gridCol>
              </a:tblGrid>
              <a:tr h="3185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학교</a:t>
                      </a:r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프로그램명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611829"/>
                  </a:ext>
                </a:extLst>
              </a:tr>
            </a:tbl>
          </a:graphicData>
        </a:graphic>
      </p:graphicFrame>
      <p:sp>
        <p:nvSpPr>
          <p:cNvPr id="25" name="직사각형 24">
            <a:extLst>
              <a:ext uri="{FF2B5EF4-FFF2-40B4-BE49-F238E27FC236}">
                <a16:creationId xmlns:a16="http://schemas.microsoft.com/office/drawing/2014/main" id="{F48E996F-E89C-47C6-B483-B81EC09954E8}"/>
              </a:ext>
            </a:extLst>
          </p:cNvPr>
          <p:cNvSpPr/>
          <p:nvPr/>
        </p:nvSpPr>
        <p:spPr>
          <a:xfrm>
            <a:off x="1109397" y="4432844"/>
            <a:ext cx="7386609" cy="50307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광 고 배 너 영 역</a:t>
            </a:r>
            <a:endParaRPr lang="en-US" altLang="ko-KR" sz="1200" dirty="0">
              <a:solidFill>
                <a:schemeClr val="tx1"/>
              </a:solidFill>
            </a:endParaRPr>
          </a:p>
        </p:txBody>
      </p: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FF7E8A0E-4B7D-4BE8-83CF-C09EDB9B4188}"/>
              </a:ext>
            </a:extLst>
          </p:cNvPr>
          <p:cNvGrpSpPr/>
          <p:nvPr/>
        </p:nvGrpSpPr>
        <p:grpSpPr>
          <a:xfrm>
            <a:off x="1109396" y="6003998"/>
            <a:ext cx="7386609" cy="836426"/>
            <a:chOff x="1109397" y="3319424"/>
            <a:chExt cx="7386609" cy="836426"/>
          </a:xfrm>
        </p:grpSpPr>
        <p:pic>
          <p:nvPicPr>
            <p:cNvPr id="29" name="그림 28">
              <a:extLst>
                <a:ext uri="{FF2B5EF4-FFF2-40B4-BE49-F238E27FC236}">
                  <a16:creationId xmlns:a16="http://schemas.microsoft.com/office/drawing/2014/main" id="{32E767DF-9D57-4B31-B611-2193B20EB8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9397" y="3319424"/>
              <a:ext cx="836426" cy="836426"/>
            </a:xfrm>
            <a:prstGeom prst="rect">
              <a:avLst/>
            </a:prstGeom>
            <a:ln>
              <a:noFill/>
            </a:ln>
          </p:spPr>
        </p:pic>
        <p:pic>
          <p:nvPicPr>
            <p:cNvPr id="17" name="그림 16">
              <a:extLst>
                <a:ext uri="{FF2B5EF4-FFF2-40B4-BE49-F238E27FC236}">
                  <a16:creationId xmlns:a16="http://schemas.microsoft.com/office/drawing/2014/main" id="{B9C2F903-8149-4DFB-AB8D-85F4CF4AF35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61931" y="3527579"/>
              <a:ext cx="5934075" cy="45720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33" name="직사각형 32">
            <a:extLst>
              <a:ext uri="{FF2B5EF4-FFF2-40B4-BE49-F238E27FC236}">
                <a16:creationId xmlns:a16="http://schemas.microsoft.com/office/drawing/2014/main" id="{8524B2FB-2808-45DE-B592-10144E8AE077}"/>
              </a:ext>
            </a:extLst>
          </p:cNvPr>
          <p:cNvSpPr/>
          <p:nvPr/>
        </p:nvSpPr>
        <p:spPr>
          <a:xfrm>
            <a:off x="1109396" y="5008413"/>
            <a:ext cx="7386609" cy="101075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주 의 사 항</a:t>
            </a:r>
            <a:endParaRPr lang="en-US" altLang="ko-KR" sz="1200" dirty="0">
              <a:solidFill>
                <a:schemeClr val="tx1"/>
              </a:solidFill>
            </a:endParaRPr>
          </a:p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*</a:t>
            </a:r>
            <a:r>
              <a:rPr lang="ko-KR" altLang="en-US" sz="1200" dirty="0">
                <a:solidFill>
                  <a:schemeClr val="tx1"/>
                </a:solidFill>
              </a:rPr>
              <a:t>텍스트 </a:t>
            </a:r>
            <a:r>
              <a:rPr lang="en-US" altLang="ko-KR" sz="1200" dirty="0">
                <a:solidFill>
                  <a:schemeClr val="tx1"/>
                </a:solidFill>
              </a:rPr>
              <a:t>&amp; </a:t>
            </a:r>
            <a:r>
              <a:rPr lang="ko-KR" altLang="en-US" sz="1200" dirty="0" err="1">
                <a:solidFill>
                  <a:schemeClr val="tx1"/>
                </a:solidFill>
              </a:rPr>
              <a:t>링크삽입</a:t>
            </a:r>
            <a:endParaRPr lang="en-US" altLang="ko-KR" sz="1200" dirty="0">
              <a:solidFill>
                <a:schemeClr val="tx1"/>
              </a:solidFill>
            </a:endParaRPr>
          </a:p>
        </p:txBody>
      </p:sp>
      <p:sp>
        <p:nvSpPr>
          <p:cNvPr id="19" name="타원 18">
            <a:extLst>
              <a:ext uri="{FF2B5EF4-FFF2-40B4-BE49-F238E27FC236}">
                <a16:creationId xmlns:a16="http://schemas.microsoft.com/office/drawing/2014/main" id="{AF58C17E-678C-4D02-B24B-035AD83BFE1F}"/>
              </a:ext>
            </a:extLst>
          </p:cNvPr>
          <p:cNvSpPr/>
          <p:nvPr/>
        </p:nvSpPr>
        <p:spPr>
          <a:xfrm>
            <a:off x="1651338" y="122166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1</a:t>
            </a:r>
            <a:endParaRPr lang="ko-KR" altLang="en-US" sz="1100" dirty="0"/>
          </a:p>
        </p:txBody>
      </p:sp>
      <p:sp>
        <p:nvSpPr>
          <p:cNvPr id="37" name="타원 36">
            <a:extLst>
              <a:ext uri="{FF2B5EF4-FFF2-40B4-BE49-F238E27FC236}">
                <a16:creationId xmlns:a16="http://schemas.microsoft.com/office/drawing/2014/main" id="{24AC27E9-881C-4957-97EB-CD24C2320322}"/>
              </a:ext>
            </a:extLst>
          </p:cNvPr>
          <p:cNvSpPr/>
          <p:nvPr/>
        </p:nvSpPr>
        <p:spPr>
          <a:xfrm>
            <a:off x="6126355" y="169166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2</a:t>
            </a:r>
            <a:endParaRPr lang="ko-KR" altLang="en-US" sz="1100" dirty="0"/>
          </a:p>
        </p:txBody>
      </p:sp>
      <p:sp>
        <p:nvSpPr>
          <p:cNvPr id="40" name="타원 39">
            <a:extLst>
              <a:ext uri="{FF2B5EF4-FFF2-40B4-BE49-F238E27FC236}">
                <a16:creationId xmlns:a16="http://schemas.microsoft.com/office/drawing/2014/main" id="{5AA911CC-C030-470A-B7EA-5B1E4E38CCF4}"/>
              </a:ext>
            </a:extLst>
          </p:cNvPr>
          <p:cNvSpPr/>
          <p:nvPr/>
        </p:nvSpPr>
        <p:spPr>
          <a:xfrm>
            <a:off x="7367854" y="158070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3</a:t>
            </a:r>
            <a:endParaRPr lang="ko-KR" altLang="en-US" sz="1100" dirty="0"/>
          </a:p>
        </p:txBody>
      </p:sp>
      <p:sp>
        <p:nvSpPr>
          <p:cNvPr id="43" name="타원 42">
            <a:extLst>
              <a:ext uri="{FF2B5EF4-FFF2-40B4-BE49-F238E27FC236}">
                <a16:creationId xmlns:a16="http://schemas.microsoft.com/office/drawing/2014/main" id="{223F0F82-C55A-4653-86F2-C15F34386336}"/>
              </a:ext>
            </a:extLst>
          </p:cNvPr>
          <p:cNvSpPr/>
          <p:nvPr/>
        </p:nvSpPr>
        <p:spPr>
          <a:xfrm>
            <a:off x="6089277" y="1819020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4</a:t>
            </a:r>
            <a:endParaRPr lang="ko-KR" altLang="en-US" sz="1100" dirty="0"/>
          </a:p>
        </p:txBody>
      </p:sp>
      <p:sp>
        <p:nvSpPr>
          <p:cNvPr id="44" name="타원 43">
            <a:extLst>
              <a:ext uri="{FF2B5EF4-FFF2-40B4-BE49-F238E27FC236}">
                <a16:creationId xmlns:a16="http://schemas.microsoft.com/office/drawing/2014/main" id="{F66B05E6-F93B-48C9-A29C-0881CD5E3F4F}"/>
              </a:ext>
            </a:extLst>
          </p:cNvPr>
          <p:cNvSpPr/>
          <p:nvPr/>
        </p:nvSpPr>
        <p:spPr>
          <a:xfrm>
            <a:off x="6096000" y="2169245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5</a:t>
            </a:r>
            <a:endParaRPr lang="ko-KR" altLang="en-US" sz="1100" dirty="0"/>
          </a:p>
        </p:txBody>
      </p:sp>
      <p:sp>
        <p:nvSpPr>
          <p:cNvPr id="46" name="타원 45">
            <a:extLst>
              <a:ext uri="{FF2B5EF4-FFF2-40B4-BE49-F238E27FC236}">
                <a16:creationId xmlns:a16="http://schemas.microsoft.com/office/drawing/2014/main" id="{A5D4988F-B753-4C80-BC82-2F4227C0940D}"/>
              </a:ext>
            </a:extLst>
          </p:cNvPr>
          <p:cNvSpPr/>
          <p:nvPr/>
        </p:nvSpPr>
        <p:spPr>
          <a:xfrm>
            <a:off x="4054557" y="4528661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7</a:t>
            </a:r>
            <a:endParaRPr lang="ko-KR" altLang="en-US" sz="11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B87F5B8-46ED-4D9F-B359-B32066793ABB}"/>
              </a:ext>
            </a:extLst>
          </p:cNvPr>
          <p:cNvSpPr txBox="1"/>
          <p:nvPr/>
        </p:nvSpPr>
        <p:spPr>
          <a:xfrm>
            <a:off x="9113093" y="350728"/>
            <a:ext cx="3041779" cy="4843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900" dirty="0"/>
              <a:t>1. </a:t>
            </a:r>
            <a:r>
              <a:rPr lang="ko-KR" altLang="en-US" sz="900" dirty="0"/>
              <a:t>커넥티드 </a:t>
            </a:r>
            <a:r>
              <a:rPr lang="en-US" altLang="ko-KR" sz="900" dirty="0"/>
              <a:t>CI </a:t>
            </a:r>
            <a:r>
              <a:rPr lang="ko-KR" altLang="en-US" sz="900" dirty="0"/>
              <a:t>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4"/>
              </a:rPr>
              <a:t>https://www.connected.com</a:t>
            </a:r>
            <a:r>
              <a:rPr lang="en-US" altLang="ko-KR" sz="900" dirty="0"/>
              <a:t> </a:t>
            </a:r>
            <a:r>
              <a:rPr lang="ko-KR" altLang="en-US" sz="900" dirty="0"/>
              <a:t>으로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2. </a:t>
            </a:r>
            <a:r>
              <a:rPr lang="ko-KR" altLang="en-US" sz="900" dirty="0"/>
              <a:t>텍스트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5"/>
              </a:rPr>
              <a:t>https://www.connectedu.com/partners</a:t>
            </a:r>
            <a:r>
              <a:rPr lang="en-US" altLang="ko-KR" sz="900" dirty="0"/>
              <a:t> (</a:t>
            </a:r>
            <a:r>
              <a:rPr lang="ko-KR" altLang="en-US" sz="900" dirty="0"/>
              <a:t>가제</a:t>
            </a:r>
            <a:r>
              <a:rPr lang="en-US" altLang="ko-KR" sz="900" dirty="0"/>
              <a:t>)</a:t>
            </a:r>
            <a:r>
              <a:rPr lang="ko-KR" altLang="en-US" sz="900" dirty="0"/>
              <a:t>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3. </a:t>
            </a:r>
            <a:r>
              <a:rPr lang="ko-KR" altLang="en-US" sz="900" dirty="0"/>
              <a:t>텍스트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6"/>
              </a:rPr>
              <a:t>https://www.connectedu.com</a:t>
            </a:r>
            <a:r>
              <a:rPr lang="en-US" altLang="ko-KR" sz="900" dirty="0"/>
              <a:t> </a:t>
            </a:r>
            <a:r>
              <a:rPr lang="ko-KR" altLang="en-US" sz="900" dirty="0"/>
              <a:t>으로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4. </a:t>
            </a:r>
            <a:r>
              <a:rPr lang="ko-KR" altLang="en-US" sz="900" dirty="0"/>
              <a:t>메일 수신자가 관리하는 학교</a:t>
            </a:r>
            <a:r>
              <a:rPr lang="en-US" altLang="ko-KR" sz="900" dirty="0"/>
              <a:t> / </a:t>
            </a:r>
            <a:r>
              <a:rPr lang="ko-KR" altLang="en-US" sz="900" dirty="0"/>
              <a:t>프로그램명 자동입력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*</a:t>
            </a:r>
            <a:r>
              <a:rPr lang="ko-KR" altLang="en-US" sz="900" dirty="0"/>
              <a:t>수집 데이터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ko-KR" altLang="en-US" sz="900" dirty="0"/>
              <a:t>학교</a:t>
            </a:r>
            <a:r>
              <a:rPr lang="en-US" altLang="ko-KR" sz="900" dirty="0"/>
              <a:t>: </a:t>
            </a:r>
            <a:r>
              <a:rPr lang="ko-KR" altLang="en-US" sz="900" dirty="0"/>
              <a:t>학교명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ko-KR" altLang="en-US" sz="900" dirty="0"/>
              <a:t>온라인학교</a:t>
            </a:r>
            <a:r>
              <a:rPr lang="en-US" altLang="ko-KR" sz="900" dirty="0"/>
              <a:t>: </a:t>
            </a:r>
            <a:r>
              <a:rPr lang="ko-KR" altLang="en-US" sz="900" dirty="0"/>
              <a:t>학교명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ko-KR" altLang="en-US" sz="900" dirty="0"/>
              <a:t>단기활동</a:t>
            </a:r>
            <a:r>
              <a:rPr lang="en-US" altLang="ko-KR" sz="900" dirty="0"/>
              <a:t>: </a:t>
            </a:r>
            <a:r>
              <a:rPr lang="ko-KR" altLang="en-US" sz="900" dirty="0" err="1"/>
              <a:t>액티비티명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ko-KR" altLang="en-US" sz="900" dirty="0"/>
              <a:t>온라인 단기활동</a:t>
            </a:r>
            <a:r>
              <a:rPr lang="en-US" altLang="ko-KR" sz="900" dirty="0"/>
              <a:t>: </a:t>
            </a:r>
            <a:r>
              <a:rPr lang="ko-KR" altLang="en-US" sz="900" dirty="0"/>
              <a:t>온라인 </a:t>
            </a:r>
            <a:r>
              <a:rPr lang="ko-KR" altLang="en-US" sz="900" dirty="0" err="1"/>
              <a:t>액티비티명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5. </a:t>
            </a:r>
            <a:r>
              <a:rPr lang="ko-KR" altLang="en-US" sz="900" dirty="0" err="1"/>
              <a:t>커넥티드가</a:t>
            </a:r>
            <a:r>
              <a:rPr lang="ko-KR" altLang="en-US" sz="900" dirty="0"/>
              <a:t> 입력하는 지원자 정보에서 추출 </a:t>
            </a:r>
            <a:r>
              <a:rPr lang="en-US" altLang="ko-KR" sz="900" dirty="0"/>
              <a:t>(</a:t>
            </a:r>
            <a:r>
              <a:rPr lang="ko-KR" altLang="en-US" sz="900" dirty="0"/>
              <a:t>기획서 </a:t>
            </a:r>
            <a:r>
              <a:rPr lang="en-US" altLang="ko-KR" sz="900" dirty="0"/>
              <a:t>P.40)</a:t>
            </a:r>
          </a:p>
          <a:p>
            <a:pPr>
              <a:lnSpc>
                <a:spcPct val="150000"/>
              </a:lnSpc>
            </a:pPr>
            <a:r>
              <a:rPr lang="en-US" altLang="ko-KR" sz="900" dirty="0"/>
              <a:t>6. </a:t>
            </a:r>
            <a:r>
              <a:rPr lang="ko-KR" altLang="en-US" sz="900" dirty="0"/>
              <a:t>버튼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지원자리스트로 이동</a:t>
            </a:r>
            <a:r>
              <a:rPr lang="en-US" altLang="ko-KR" sz="900" dirty="0"/>
              <a:t>(</a:t>
            </a:r>
            <a:r>
              <a:rPr lang="ko-KR" altLang="en-US" sz="900" dirty="0" err="1"/>
              <a:t>파트너스</a:t>
            </a:r>
            <a:r>
              <a:rPr lang="ko-KR" altLang="en-US" sz="900" dirty="0"/>
              <a:t> 로그인 화면 </a:t>
            </a:r>
            <a:r>
              <a:rPr lang="en-US" altLang="ko-KR" sz="900" dirty="0"/>
              <a:t>-&gt; </a:t>
            </a:r>
            <a:r>
              <a:rPr lang="ko-KR" altLang="en-US" sz="900" dirty="0"/>
              <a:t>로그인 </a:t>
            </a:r>
            <a:r>
              <a:rPr lang="en-US" altLang="ko-KR" sz="900" dirty="0"/>
              <a:t>-&gt;</a:t>
            </a:r>
            <a:r>
              <a:rPr lang="ko-KR" altLang="en-US" sz="900" dirty="0"/>
              <a:t> 지원자리스트</a:t>
            </a:r>
            <a:r>
              <a:rPr lang="en-US" altLang="ko-KR" sz="900" dirty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900" dirty="0"/>
              <a:t>7. </a:t>
            </a:r>
            <a:r>
              <a:rPr lang="ko-KR" altLang="en-US" sz="900" dirty="0"/>
              <a:t>이미지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배너 삽입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8. </a:t>
            </a:r>
            <a:r>
              <a:rPr lang="ko-KR" altLang="en-US" sz="900" dirty="0"/>
              <a:t>커넥티드 </a:t>
            </a:r>
            <a:r>
              <a:rPr lang="en-US" altLang="ko-KR" sz="900" dirty="0"/>
              <a:t>CI </a:t>
            </a:r>
            <a:r>
              <a:rPr lang="ko-KR" altLang="en-US" sz="900" dirty="0"/>
              <a:t>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4"/>
              </a:rPr>
              <a:t>https://www.connected.com</a:t>
            </a:r>
            <a:r>
              <a:rPr lang="en-US" altLang="ko-KR" sz="900" dirty="0"/>
              <a:t> </a:t>
            </a:r>
            <a:r>
              <a:rPr lang="ko-KR" altLang="en-US" sz="900" dirty="0"/>
              <a:t>으로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ko-KR" altLang="en-US" sz="900" dirty="0"/>
              <a:t>지원자명</a:t>
            </a:r>
            <a:r>
              <a:rPr lang="en-US" altLang="ko-KR" sz="900" dirty="0"/>
              <a:t>, </a:t>
            </a:r>
            <a:r>
              <a:rPr lang="ko-KR" altLang="en-US" sz="900" dirty="0"/>
              <a:t>국적</a:t>
            </a:r>
            <a:r>
              <a:rPr lang="en-US" altLang="ko-KR" sz="900" dirty="0"/>
              <a:t>, </a:t>
            </a:r>
            <a:r>
              <a:rPr lang="ko-KR" altLang="en-US" sz="900" dirty="0"/>
              <a:t>생년월일</a:t>
            </a:r>
            <a:r>
              <a:rPr lang="en-US" altLang="ko-KR" sz="900" dirty="0"/>
              <a:t>, </a:t>
            </a:r>
            <a:r>
              <a:rPr lang="ko-KR" altLang="en-US" sz="900" dirty="0"/>
              <a:t>성별</a:t>
            </a:r>
            <a:r>
              <a:rPr lang="en-US" altLang="ko-KR" sz="900" dirty="0"/>
              <a:t>, </a:t>
            </a:r>
            <a:r>
              <a:rPr lang="ko-KR" altLang="en-US" sz="900" dirty="0"/>
              <a:t>모국어</a:t>
            </a:r>
            <a:endParaRPr lang="en-US" altLang="ko-KR" sz="900" dirty="0"/>
          </a:p>
        </p:txBody>
      </p:sp>
      <p:sp>
        <p:nvSpPr>
          <p:cNvPr id="24" name="타원 23">
            <a:extLst>
              <a:ext uri="{FF2B5EF4-FFF2-40B4-BE49-F238E27FC236}">
                <a16:creationId xmlns:a16="http://schemas.microsoft.com/office/drawing/2014/main" id="{A1416E4A-711F-49D2-8849-347902539E36}"/>
              </a:ext>
            </a:extLst>
          </p:cNvPr>
          <p:cNvSpPr/>
          <p:nvPr/>
        </p:nvSpPr>
        <p:spPr>
          <a:xfrm>
            <a:off x="1150092" y="6111666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8</a:t>
            </a:r>
            <a:endParaRPr lang="ko-KR" altLang="en-US" sz="1100" dirty="0"/>
          </a:p>
        </p:txBody>
      </p:sp>
      <p:graphicFrame>
        <p:nvGraphicFramePr>
          <p:cNvPr id="27" name="표 12">
            <a:extLst>
              <a:ext uri="{FF2B5EF4-FFF2-40B4-BE49-F238E27FC236}">
                <a16:creationId xmlns:a16="http://schemas.microsoft.com/office/drawing/2014/main" id="{8142D989-3395-44B2-942B-D97EC844AF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3263762"/>
              </p:ext>
            </p:extLst>
          </p:nvPr>
        </p:nvGraphicFramePr>
        <p:xfrm>
          <a:off x="1114467" y="2527710"/>
          <a:ext cx="73866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3305">
                  <a:extLst>
                    <a:ext uri="{9D8B030D-6E8A-4147-A177-3AD203B41FA5}">
                      <a16:colId xmlns:a16="http://schemas.microsoft.com/office/drawing/2014/main" val="4089356805"/>
                    </a:ext>
                  </a:extLst>
                </a:gridCol>
                <a:gridCol w="3693305">
                  <a:extLst>
                    <a:ext uri="{9D8B030D-6E8A-4147-A177-3AD203B41FA5}">
                      <a16:colId xmlns:a16="http://schemas.microsoft.com/office/drawing/2014/main" val="2205453392"/>
                    </a:ext>
                  </a:extLst>
                </a:gridCol>
              </a:tblGrid>
              <a:tr h="3185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국적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611829"/>
                  </a:ext>
                </a:extLst>
              </a:tr>
            </a:tbl>
          </a:graphicData>
        </a:graphic>
      </p:graphicFrame>
      <p:graphicFrame>
        <p:nvGraphicFramePr>
          <p:cNvPr id="28" name="표 12">
            <a:extLst>
              <a:ext uri="{FF2B5EF4-FFF2-40B4-BE49-F238E27FC236}">
                <a16:creationId xmlns:a16="http://schemas.microsoft.com/office/drawing/2014/main" id="{CDC21DC9-88C5-4A3B-A18C-C7E309BCDE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0383429"/>
              </p:ext>
            </p:extLst>
          </p:nvPr>
        </p:nvGraphicFramePr>
        <p:xfrm>
          <a:off x="1114467" y="2906912"/>
          <a:ext cx="73866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3305">
                  <a:extLst>
                    <a:ext uri="{9D8B030D-6E8A-4147-A177-3AD203B41FA5}">
                      <a16:colId xmlns:a16="http://schemas.microsoft.com/office/drawing/2014/main" val="4089356805"/>
                    </a:ext>
                  </a:extLst>
                </a:gridCol>
                <a:gridCol w="3693305">
                  <a:extLst>
                    <a:ext uri="{9D8B030D-6E8A-4147-A177-3AD203B41FA5}">
                      <a16:colId xmlns:a16="http://schemas.microsoft.com/office/drawing/2014/main" val="2205453392"/>
                    </a:ext>
                  </a:extLst>
                </a:gridCol>
              </a:tblGrid>
              <a:tr h="3185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생년월일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err="1">
                          <a:solidFill>
                            <a:schemeClr val="tx1"/>
                          </a:solidFill>
                        </a:rPr>
                        <a:t>Yyyy</a:t>
                      </a:r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/mm/dd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611829"/>
                  </a:ext>
                </a:extLst>
              </a:tr>
            </a:tbl>
          </a:graphicData>
        </a:graphic>
      </p:graphicFrame>
      <p:graphicFrame>
        <p:nvGraphicFramePr>
          <p:cNvPr id="30" name="표 12">
            <a:extLst>
              <a:ext uri="{FF2B5EF4-FFF2-40B4-BE49-F238E27FC236}">
                <a16:creationId xmlns:a16="http://schemas.microsoft.com/office/drawing/2014/main" id="{7E51E8BF-A9E3-4CD3-B281-4AD8B006CF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5693684"/>
              </p:ext>
            </p:extLst>
          </p:nvPr>
        </p:nvGraphicFramePr>
        <p:xfrm>
          <a:off x="1109395" y="3301806"/>
          <a:ext cx="73866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3305">
                  <a:extLst>
                    <a:ext uri="{9D8B030D-6E8A-4147-A177-3AD203B41FA5}">
                      <a16:colId xmlns:a16="http://schemas.microsoft.com/office/drawing/2014/main" val="4089356805"/>
                    </a:ext>
                  </a:extLst>
                </a:gridCol>
                <a:gridCol w="3693305">
                  <a:extLst>
                    <a:ext uri="{9D8B030D-6E8A-4147-A177-3AD203B41FA5}">
                      <a16:colId xmlns:a16="http://schemas.microsoft.com/office/drawing/2014/main" val="2205453392"/>
                    </a:ext>
                  </a:extLst>
                </a:gridCol>
              </a:tblGrid>
              <a:tr h="3185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성별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Male / Female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611829"/>
                  </a:ext>
                </a:extLst>
              </a:tr>
            </a:tbl>
          </a:graphicData>
        </a:graphic>
      </p:graphicFrame>
      <p:graphicFrame>
        <p:nvGraphicFramePr>
          <p:cNvPr id="31" name="표 12">
            <a:extLst>
              <a:ext uri="{FF2B5EF4-FFF2-40B4-BE49-F238E27FC236}">
                <a16:creationId xmlns:a16="http://schemas.microsoft.com/office/drawing/2014/main" id="{8528E8AE-8F1D-45B4-9A92-C0CABED2F1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0708306"/>
              </p:ext>
            </p:extLst>
          </p:nvPr>
        </p:nvGraphicFramePr>
        <p:xfrm>
          <a:off x="1150092" y="3681008"/>
          <a:ext cx="73866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3305">
                  <a:extLst>
                    <a:ext uri="{9D8B030D-6E8A-4147-A177-3AD203B41FA5}">
                      <a16:colId xmlns:a16="http://schemas.microsoft.com/office/drawing/2014/main" val="4089356805"/>
                    </a:ext>
                  </a:extLst>
                </a:gridCol>
                <a:gridCol w="3693305">
                  <a:extLst>
                    <a:ext uri="{9D8B030D-6E8A-4147-A177-3AD203B41FA5}">
                      <a16:colId xmlns:a16="http://schemas.microsoft.com/office/drawing/2014/main" val="2205453392"/>
                    </a:ext>
                  </a:extLst>
                </a:gridCol>
              </a:tblGrid>
              <a:tr h="3185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모국어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611829"/>
                  </a:ext>
                </a:extLst>
              </a:tr>
            </a:tbl>
          </a:graphicData>
        </a:graphic>
      </p:graphicFrame>
      <p:sp>
        <p:nvSpPr>
          <p:cNvPr id="32" name="타원 31">
            <a:extLst>
              <a:ext uri="{FF2B5EF4-FFF2-40B4-BE49-F238E27FC236}">
                <a16:creationId xmlns:a16="http://schemas.microsoft.com/office/drawing/2014/main" id="{AF5D1376-A534-4059-88C1-48D8752AD878}"/>
              </a:ext>
            </a:extLst>
          </p:cNvPr>
          <p:cNvSpPr/>
          <p:nvPr/>
        </p:nvSpPr>
        <p:spPr>
          <a:xfrm>
            <a:off x="6107758" y="2561856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5</a:t>
            </a:r>
            <a:endParaRPr lang="ko-KR" altLang="en-US" sz="1100" dirty="0"/>
          </a:p>
        </p:txBody>
      </p:sp>
      <p:sp>
        <p:nvSpPr>
          <p:cNvPr id="34" name="타원 33">
            <a:extLst>
              <a:ext uri="{FF2B5EF4-FFF2-40B4-BE49-F238E27FC236}">
                <a16:creationId xmlns:a16="http://schemas.microsoft.com/office/drawing/2014/main" id="{DEF8E040-0468-4734-AFF7-6D66E7768C75}"/>
              </a:ext>
            </a:extLst>
          </p:cNvPr>
          <p:cNvSpPr/>
          <p:nvPr/>
        </p:nvSpPr>
        <p:spPr>
          <a:xfrm>
            <a:off x="5680246" y="2941251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5</a:t>
            </a:r>
            <a:endParaRPr lang="ko-KR" altLang="en-US" sz="1100" dirty="0"/>
          </a:p>
        </p:txBody>
      </p:sp>
      <p:sp>
        <p:nvSpPr>
          <p:cNvPr id="35" name="타원 34">
            <a:extLst>
              <a:ext uri="{FF2B5EF4-FFF2-40B4-BE49-F238E27FC236}">
                <a16:creationId xmlns:a16="http://schemas.microsoft.com/office/drawing/2014/main" id="{97AE734A-25F0-43BD-9CB7-13B40B2BFB23}"/>
              </a:ext>
            </a:extLst>
          </p:cNvPr>
          <p:cNvSpPr/>
          <p:nvPr/>
        </p:nvSpPr>
        <p:spPr>
          <a:xfrm>
            <a:off x="5573368" y="3346187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5</a:t>
            </a:r>
            <a:endParaRPr lang="ko-KR" altLang="en-US" sz="1100" dirty="0"/>
          </a:p>
        </p:txBody>
      </p:sp>
      <p:sp>
        <p:nvSpPr>
          <p:cNvPr id="36" name="타원 35">
            <a:extLst>
              <a:ext uri="{FF2B5EF4-FFF2-40B4-BE49-F238E27FC236}">
                <a16:creationId xmlns:a16="http://schemas.microsoft.com/office/drawing/2014/main" id="{16A0E176-7993-4888-9E83-F4F97C74F312}"/>
              </a:ext>
            </a:extLst>
          </p:cNvPr>
          <p:cNvSpPr/>
          <p:nvPr/>
        </p:nvSpPr>
        <p:spPr>
          <a:xfrm>
            <a:off x="6340111" y="3761939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5</a:t>
            </a:r>
            <a:endParaRPr lang="ko-KR" altLang="en-US" sz="1100" dirty="0"/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65D8AB2F-D5B1-486D-A513-117328C04D43}"/>
              </a:ext>
            </a:extLst>
          </p:cNvPr>
          <p:cNvSpPr/>
          <p:nvPr/>
        </p:nvSpPr>
        <p:spPr>
          <a:xfrm>
            <a:off x="4161435" y="4044893"/>
            <a:ext cx="1282535" cy="34017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chemeClr val="tx1"/>
                </a:solidFill>
              </a:rPr>
              <a:t>바로가기</a:t>
            </a:r>
          </a:p>
        </p:txBody>
      </p:sp>
      <p:sp>
        <p:nvSpPr>
          <p:cNvPr id="45" name="타원 44">
            <a:extLst>
              <a:ext uri="{FF2B5EF4-FFF2-40B4-BE49-F238E27FC236}">
                <a16:creationId xmlns:a16="http://schemas.microsoft.com/office/drawing/2014/main" id="{E69F4435-1DAD-4D21-B0FF-74DB6E28007E}"/>
              </a:ext>
            </a:extLst>
          </p:cNvPr>
          <p:cNvSpPr/>
          <p:nvPr/>
        </p:nvSpPr>
        <p:spPr>
          <a:xfrm>
            <a:off x="4054557" y="4023134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6</a:t>
            </a:r>
            <a:endParaRPr lang="ko-KR" altLang="en-US" sz="1100" dirty="0"/>
          </a:p>
        </p:txBody>
      </p:sp>
    </p:spTree>
    <p:extLst>
      <p:ext uri="{BB962C8B-B14F-4D97-AF65-F5344CB8AC3E}">
        <p14:creationId xmlns:p14="http://schemas.microsoft.com/office/powerpoint/2010/main" val="542007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표 12">
            <a:extLst>
              <a:ext uri="{FF2B5EF4-FFF2-40B4-BE49-F238E27FC236}">
                <a16:creationId xmlns:a16="http://schemas.microsoft.com/office/drawing/2014/main" id="{95BBEC45-2191-4346-93AD-9BCA5F69E348}"/>
              </a:ext>
            </a:extLst>
          </p:cNvPr>
          <p:cNvGraphicFramePr>
            <a:graphicFrameLocks noGrp="1"/>
          </p:cNvGraphicFramePr>
          <p:nvPr/>
        </p:nvGraphicFramePr>
        <p:xfrm>
          <a:off x="1109395" y="2146129"/>
          <a:ext cx="73866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3305">
                  <a:extLst>
                    <a:ext uri="{9D8B030D-6E8A-4147-A177-3AD203B41FA5}">
                      <a16:colId xmlns:a16="http://schemas.microsoft.com/office/drawing/2014/main" val="4089356805"/>
                    </a:ext>
                  </a:extLst>
                </a:gridCol>
                <a:gridCol w="3693305">
                  <a:extLst>
                    <a:ext uri="{9D8B030D-6E8A-4147-A177-3AD203B41FA5}">
                      <a16:colId xmlns:a16="http://schemas.microsoft.com/office/drawing/2014/main" val="2205453392"/>
                    </a:ext>
                  </a:extLst>
                </a:gridCol>
              </a:tblGrid>
              <a:tr h="3185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지원자명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611829"/>
                  </a:ext>
                </a:extLst>
              </a:tr>
            </a:tbl>
          </a:graphicData>
        </a:graphic>
      </p:graphicFrame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55FEFC4-816A-49C0-9177-CE558454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56C622D9-92DA-4B9B-9409-E1698875F5E5}" type="slidenum">
              <a:rPr lang="ko-KR" altLang="en-US" smtClean="0">
                <a:solidFill>
                  <a:prstClr val="black"/>
                </a:solidFill>
              </a:rPr>
              <a:pPr algn="ctr"/>
              <a:t>5</a:t>
            </a:fld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26" name="제목 14">
            <a:extLst>
              <a:ext uri="{FF2B5EF4-FFF2-40B4-BE49-F238E27FC236}">
                <a16:creationId xmlns:a16="http://schemas.microsoft.com/office/drawing/2014/main" id="{1DEEF3F4-551A-4BDE-8C73-A7F8C36EDFAC}"/>
              </a:ext>
            </a:extLst>
          </p:cNvPr>
          <p:cNvSpPr txBox="1">
            <a:spLocks/>
          </p:cNvSpPr>
          <p:nvPr/>
        </p:nvSpPr>
        <p:spPr>
          <a:xfrm>
            <a:off x="780455" y="14916"/>
            <a:ext cx="1741766" cy="288032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900" dirty="0"/>
              <a:t>신규 지원자 발생</a:t>
            </a: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7CA7674A-22DD-4404-ADB3-CC389FA884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401" y="53847"/>
            <a:ext cx="836426" cy="83642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05C11E9-6D57-47BA-9750-8A7C33659F1C}"/>
              </a:ext>
            </a:extLst>
          </p:cNvPr>
          <p:cNvSpPr txBox="1"/>
          <p:nvPr/>
        </p:nvSpPr>
        <p:spPr>
          <a:xfrm>
            <a:off x="6239699" y="318172"/>
            <a:ext cx="2256311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ko-KR" altLang="en-US" sz="1400" dirty="0" err="1"/>
              <a:t>파트너스</a:t>
            </a:r>
            <a:r>
              <a:rPr lang="ko-KR" altLang="en-US" sz="1400" dirty="0"/>
              <a:t> 홈 </a:t>
            </a:r>
            <a:r>
              <a:rPr lang="en-US" altLang="ko-KR" sz="1400" dirty="0"/>
              <a:t>| </a:t>
            </a:r>
            <a:r>
              <a:rPr lang="ko-KR" altLang="en-US" sz="1400" dirty="0"/>
              <a:t>커넥티드 홈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65008BE6-AEEC-4529-9EEE-281C4E2F89B9}"/>
              </a:ext>
            </a:extLst>
          </p:cNvPr>
          <p:cNvSpPr/>
          <p:nvPr/>
        </p:nvSpPr>
        <p:spPr>
          <a:xfrm>
            <a:off x="1109401" y="770546"/>
            <a:ext cx="7386609" cy="101075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dirty="0">
                <a:solidFill>
                  <a:schemeClr val="tx1"/>
                </a:solidFill>
              </a:rPr>
              <a:t>학교등록 완료 안내</a:t>
            </a:r>
            <a:endParaRPr lang="en-US" altLang="ko-KR" sz="12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A </a:t>
            </a:r>
            <a:r>
              <a:rPr lang="ko-KR" altLang="en-US" sz="1200" dirty="0">
                <a:solidFill>
                  <a:schemeClr val="tx1"/>
                </a:solidFill>
              </a:rPr>
              <a:t>담당자님 안녕하세요</a:t>
            </a:r>
            <a:endParaRPr lang="en-US" altLang="ko-KR" sz="1200" dirty="0">
              <a:solidFill>
                <a:schemeClr val="tx1"/>
              </a:solidFill>
            </a:endParaRPr>
          </a:p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지원자 </a:t>
            </a:r>
            <a:r>
              <a:rPr lang="en-US" altLang="ko-KR" sz="1200" dirty="0">
                <a:solidFill>
                  <a:schemeClr val="tx1"/>
                </a:solidFill>
              </a:rPr>
              <a:t>B</a:t>
            </a:r>
            <a:r>
              <a:rPr lang="ko-KR" altLang="en-US" sz="1200" dirty="0">
                <a:solidFill>
                  <a:schemeClr val="tx1"/>
                </a:solidFill>
              </a:rPr>
              <a:t>의 서류가 업로드 되었습니다</a:t>
            </a:r>
            <a:r>
              <a:rPr lang="en-US" altLang="ko-KR" sz="1200" dirty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지원자 정보를 확인해 주시기 바랍니다</a:t>
            </a:r>
            <a:r>
              <a:rPr lang="en-US" altLang="ko-KR" sz="1200" dirty="0">
                <a:solidFill>
                  <a:schemeClr val="tx1"/>
                </a:solidFill>
              </a:rPr>
              <a:t>!</a:t>
            </a:r>
          </a:p>
        </p:txBody>
      </p:sp>
      <p:graphicFrame>
        <p:nvGraphicFramePr>
          <p:cNvPr id="12" name="표 12">
            <a:extLst>
              <a:ext uri="{FF2B5EF4-FFF2-40B4-BE49-F238E27FC236}">
                <a16:creationId xmlns:a16="http://schemas.microsoft.com/office/drawing/2014/main" id="{5E329D1D-DBF7-4659-9C30-8C5A814AE7C2}"/>
              </a:ext>
            </a:extLst>
          </p:cNvPr>
          <p:cNvGraphicFramePr>
            <a:graphicFrameLocks noGrp="1"/>
          </p:cNvGraphicFramePr>
          <p:nvPr/>
        </p:nvGraphicFramePr>
        <p:xfrm>
          <a:off x="1109399" y="1792070"/>
          <a:ext cx="73866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3305">
                  <a:extLst>
                    <a:ext uri="{9D8B030D-6E8A-4147-A177-3AD203B41FA5}">
                      <a16:colId xmlns:a16="http://schemas.microsoft.com/office/drawing/2014/main" val="4089356805"/>
                    </a:ext>
                  </a:extLst>
                </a:gridCol>
                <a:gridCol w="3693305">
                  <a:extLst>
                    <a:ext uri="{9D8B030D-6E8A-4147-A177-3AD203B41FA5}">
                      <a16:colId xmlns:a16="http://schemas.microsoft.com/office/drawing/2014/main" val="2205453392"/>
                    </a:ext>
                  </a:extLst>
                </a:gridCol>
              </a:tblGrid>
              <a:tr h="3185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학교</a:t>
                      </a:r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프로그램명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611829"/>
                  </a:ext>
                </a:extLst>
              </a:tr>
            </a:tbl>
          </a:graphicData>
        </a:graphic>
      </p:graphicFrame>
      <p:sp>
        <p:nvSpPr>
          <p:cNvPr id="25" name="직사각형 24">
            <a:extLst>
              <a:ext uri="{FF2B5EF4-FFF2-40B4-BE49-F238E27FC236}">
                <a16:creationId xmlns:a16="http://schemas.microsoft.com/office/drawing/2014/main" id="{F48E996F-E89C-47C6-B483-B81EC09954E8}"/>
              </a:ext>
            </a:extLst>
          </p:cNvPr>
          <p:cNvSpPr/>
          <p:nvPr/>
        </p:nvSpPr>
        <p:spPr>
          <a:xfrm>
            <a:off x="1109397" y="4432844"/>
            <a:ext cx="7386609" cy="50307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광 고 배 너 영 역</a:t>
            </a:r>
            <a:endParaRPr lang="en-US" altLang="ko-KR" sz="1200" dirty="0">
              <a:solidFill>
                <a:schemeClr val="tx1"/>
              </a:solidFill>
            </a:endParaRPr>
          </a:p>
        </p:txBody>
      </p: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FF7E8A0E-4B7D-4BE8-83CF-C09EDB9B4188}"/>
              </a:ext>
            </a:extLst>
          </p:cNvPr>
          <p:cNvGrpSpPr/>
          <p:nvPr/>
        </p:nvGrpSpPr>
        <p:grpSpPr>
          <a:xfrm>
            <a:off x="1109396" y="6003998"/>
            <a:ext cx="7386609" cy="836426"/>
            <a:chOff x="1109397" y="3319424"/>
            <a:chExt cx="7386609" cy="836426"/>
          </a:xfrm>
        </p:grpSpPr>
        <p:pic>
          <p:nvPicPr>
            <p:cNvPr id="29" name="그림 28">
              <a:extLst>
                <a:ext uri="{FF2B5EF4-FFF2-40B4-BE49-F238E27FC236}">
                  <a16:creationId xmlns:a16="http://schemas.microsoft.com/office/drawing/2014/main" id="{32E767DF-9D57-4B31-B611-2193B20EB8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9397" y="3319424"/>
              <a:ext cx="836426" cy="836426"/>
            </a:xfrm>
            <a:prstGeom prst="rect">
              <a:avLst/>
            </a:prstGeom>
            <a:ln>
              <a:noFill/>
            </a:ln>
          </p:spPr>
        </p:pic>
        <p:pic>
          <p:nvPicPr>
            <p:cNvPr id="17" name="그림 16">
              <a:extLst>
                <a:ext uri="{FF2B5EF4-FFF2-40B4-BE49-F238E27FC236}">
                  <a16:creationId xmlns:a16="http://schemas.microsoft.com/office/drawing/2014/main" id="{B9C2F903-8149-4DFB-AB8D-85F4CF4AF35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61931" y="3527579"/>
              <a:ext cx="5934075" cy="45720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33" name="직사각형 32">
            <a:extLst>
              <a:ext uri="{FF2B5EF4-FFF2-40B4-BE49-F238E27FC236}">
                <a16:creationId xmlns:a16="http://schemas.microsoft.com/office/drawing/2014/main" id="{8524B2FB-2808-45DE-B592-10144E8AE077}"/>
              </a:ext>
            </a:extLst>
          </p:cNvPr>
          <p:cNvSpPr/>
          <p:nvPr/>
        </p:nvSpPr>
        <p:spPr>
          <a:xfrm>
            <a:off x="1109396" y="5008413"/>
            <a:ext cx="7386609" cy="101075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주 의 사 항</a:t>
            </a:r>
            <a:endParaRPr lang="en-US" altLang="ko-KR" sz="1200" dirty="0">
              <a:solidFill>
                <a:schemeClr val="tx1"/>
              </a:solidFill>
            </a:endParaRPr>
          </a:p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*</a:t>
            </a:r>
            <a:r>
              <a:rPr lang="ko-KR" altLang="en-US" sz="1200" dirty="0">
                <a:solidFill>
                  <a:schemeClr val="tx1"/>
                </a:solidFill>
              </a:rPr>
              <a:t>텍스트 </a:t>
            </a:r>
            <a:r>
              <a:rPr lang="en-US" altLang="ko-KR" sz="1200" dirty="0">
                <a:solidFill>
                  <a:schemeClr val="tx1"/>
                </a:solidFill>
              </a:rPr>
              <a:t>&amp; </a:t>
            </a:r>
            <a:r>
              <a:rPr lang="ko-KR" altLang="en-US" sz="1200" dirty="0" err="1">
                <a:solidFill>
                  <a:schemeClr val="tx1"/>
                </a:solidFill>
              </a:rPr>
              <a:t>링크삽입</a:t>
            </a:r>
            <a:endParaRPr lang="en-US" altLang="ko-KR" sz="1200" dirty="0">
              <a:solidFill>
                <a:schemeClr val="tx1"/>
              </a:solidFill>
            </a:endParaRPr>
          </a:p>
        </p:txBody>
      </p:sp>
      <p:sp>
        <p:nvSpPr>
          <p:cNvPr id="19" name="타원 18">
            <a:extLst>
              <a:ext uri="{FF2B5EF4-FFF2-40B4-BE49-F238E27FC236}">
                <a16:creationId xmlns:a16="http://schemas.microsoft.com/office/drawing/2014/main" id="{AF58C17E-678C-4D02-B24B-035AD83BFE1F}"/>
              </a:ext>
            </a:extLst>
          </p:cNvPr>
          <p:cNvSpPr/>
          <p:nvPr/>
        </p:nvSpPr>
        <p:spPr>
          <a:xfrm>
            <a:off x="1651338" y="122166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1</a:t>
            </a:r>
            <a:endParaRPr lang="ko-KR" altLang="en-US" sz="1100" dirty="0"/>
          </a:p>
        </p:txBody>
      </p:sp>
      <p:sp>
        <p:nvSpPr>
          <p:cNvPr id="37" name="타원 36">
            <a:extLst>
              <a:ext uri="{FF2B5EF4-FFF2-40B4-BE49-F238E27FC236}">
                <a16:creationId xmlns:a16="http://schemas.microsoft.com/office/drawing/2014/main" id="{24AC27E9-881C-4957-97EB-CD24C2320322}"/>
              </a:ext>
            </a:extLst>
          </p:cNvPr>
          <p:cNvSpPr/>
          <p:nvPr/>
        </p:nvSpPr>
        <p:spPr>
          <a:xfrm>
            <a:off x="6126355" y="169166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2</a:t>
            </a:r>
            <a:endParaRPr lang="ko-KR" altLang="en-US" sz="1100" dirty="0"/>
          </a:p>
        </p:txBody>
      </p:sp>
      <p:sp>
        <p:nvSpPr>
          <p:cNvPr id="40" name="타원 39">
            <a:extLst>
              <a:ext uri="{FF2B5EF4-FFF2-40B4-BE49-F238E27FC236}">
                <a16:creationId xmlns:a16="http://schemas.microsoft.com/office/drawing/2014/main" id="{5AA911CC-C030-470A-B7EA-5B1E4E38CCF4}"/>
              </a:ext>
            </a:extLst>
          </p:cNvPr>
          <p:cNvSpPr/>
          <p:nvPr/>
        </p:nvSpPr>
        <p:spPr>
          <a:xfrm>
            <a:off x="7367854" y="158070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3</a:t>
            </a:r>
            <a:endParaRPr lang="ko-KR" altLang="en-US" sz="1100" dirty="0"/>
          </a:p>
        </p:txBody>
      </p:sp>
      <p:sp>
        <p:nvSpPr>
          <p:cNvPr id="43" name="타원 42">
            <a:extLst>
              <a:ext uri="{FF2B5EF4-FFF2-40B4-BE49-F238E27FC236}">
                <a16:creationId xmlns:a16="http://schemas.microsoft.com/office/drawing/2014/main" id="{223F0F82-C55A-4653-86F2-C15F34386336}"/>
              </a:ext>
            </a:extLst>
          </p:cNvPr>
          <p:cNvSpPr/>
          <p:nvPr/>
        </p:nvSpPr>
        <p:spPr>
          <a:xfrm>
            <a:off x="6089277" y="1819020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4</a:t>
            </a:r>
            <a:endParaRPr lang="ko-KR" altLang="en-US" sz="1100" dirty="0"/>
          </a:p>
        </p:txBody>
      </p:sp>
      <p:sp>
        <p:nvSpPr>
          <p:cNvPr id="44" name="타원 43">
            <a:extLst>
              <a:ext uri="{FF2B5EF4-FFF2-40B4-BE49-F238E27FC236}">
                <a16:creationId xmlns:a16="http://schemas.microsoft.com/office/drawing/2014/main" id="{F66B05E6-F93B-48C9-A29C-0881CD5E3F4F}"/>
              </a:ext>
            </a:extLst>
          </p:cNvPr>
          <p:cNvSpPr/>
          <p:nvPr/>
        </p:nvSpPr>
        <p:spPr>
          <a:xfrm>
            <a:off x="6096000" y="2169245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5</a:t>
            </a:r>
            <a:endParaRPr lang="ko-KR" altLang="en-US" sz="1100" dirty="0"/>
          </a:p>
        </p:txBody>
      </p:sp>
      <p:sp>
        <p:nvSpPr>
          <p:cNvPr id="46" name="타원 45">
            <a:extLst>
              <a:ext uri="{FF2B5EF4-FFF2-40B4-BE49-F238E27FC236}">
                <a16:creationId xmlns:a16="http://schemas.microsoft.com/office/drawing/2014/main" id="{A5D4988F-B753-4C80-BC82-2F4227C0940D}"/>
              </a:ext>
            </a:extLst>
          </p:cNvPr>
          <p:cNvSpPr/>
          <p:nvPr/>
        </p:nvSpPr>
        <p:spPr>
          <a:xfrm>
            <a:off x="3952750" y="4078785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7</a:t>
            </a:r>
            <a:endParaRPr lang="ko-KR" altLang="en-US" sz="11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B87F5B8-46ED-4D9F-B359-B32066793ABB}"/>
              </a:ext>
            </a:extLst>
          </p:cNvPr>
          <p:cNvSpPr txBox="1"/>
          <p:nvPr/>
        </p:nvSpPr>
        <p:spPr>
          <a:xfrm>
            <a:off x="9113093" y="350728"/>
            <a:ext cx="3041779" cy="5051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900" dirty="0"/>
              <a:t>1. </a:t>
            </a:r>
            <a:r>
              <a:rPr lang="ko-KR" altLang="en-US" sz="900" dirty="0"/>
              <a:t>커넥티드 </a:t>
            </a:r>
            <a:r>
              <a:rPr lang="en-US" altLang="ko-KR" sz="900" dirty="0"/>
              <a:t>CI </a:t>
            </a:r>
            <a:r>
              <a:rPr lang="ko-KR" altLang="en-US" sz="900" dirty="0"/>
              <a:t>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4"/>
              </a:rPr>
              <a:t>https://www.connected.com</a:t>
            </a:r>
            <a:r>
              <a:rPr lang="en-US" altLang="ko-KR" sz="900" dirty="0"/>
              <a:t> </a:t>
            </a:r>
            <a:r>
              <a:rPr lang="ko-KR" altLang="en-US" sz="900" dirty="0"/>
              <a:t>으로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2. </a:t>
            </a:r>
            <a:r>
              <a:rPr lang="ko-KR" altLang="en-US" sz="900" dirty="0"/>
              <a:t>텍스트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5"/>
              </a:rPr>
              <a:t>https://www.connectedu.com/partners</a:t>
            </a:r>
            <a:r>
              <a:rPr lang="en-US" altLang="ko-KR" sz="900" dirty="0"/>
              <a:t> (</a:t>
            </a:r>
            <a:r>
              <a:rPr lang="ko-KR" altLang="en-US" sz="900" dirty="0"/>
              <a:t>가제</a:t>
            </a:r>
            <a:r>
              <a:rPr lang="en-US" altLang="ko-KR" sz="900" dirty="0"/>
              <a:t>)</a:t>
            </a:r>
            <a:r>
              <a:rPr lang="ko-KR" altLang="en-US" sz="900" dirty="0"/>
              <a:t>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3. </a:t>
            </a:r>
            <a:r>
              <a:rPr lang="ko-KR" altLang="en-US" sz="900" dirty="0"/>
              <a:t>텍스트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6"/>
              </a:rPr>
              <a:t>https://www.connectedu.com</a:t>
            </a:r>
            <a:r>
              <a:rPr lang="en-US" altLang="ko-KR" sz="900" dirty="0"/>
              <a:t> </a:t>
            </a:r>
            <a:r>
              <a:rPr lang="ko-KR" altLang="en-US" sz="900" dirty="0"/>
              <a:t>으로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4. </a:t>
            </a:r>
            <a:r>
              <a:rPr lang="ko-KR" altLang="en-US" sz="900" dirty="0"/>
              <a:t>메일 수신자가 관리하는 학교</a:t>
            </a:r>
            <a:r>
              <a:rPr lang="en-US" altLang="ko-KR" sz="900" dirty="0"/>
              <a:t> / </a:t>
            </a:r>
            <a:r>
              <a:rPr lang="ko-KR" altLang="en-US" sz="900" dirty="0"/>
              <a:t>프로그램명 자동입력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*</a:t>
            </a:r>
            <a:r>
              <a:rPr lang="ko-KR" altLang="en-US" sz="900" dirty="0"/>
              <a:t>수집 데이터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ko-KR" altLang="en-US" sz="900" dirty="0"/>
              <a:t>학교</a:t>
            </a:r>
            <a:r>
              <a:rPr lang="en-US" altLang="ko-KR" sz="900" dirty="0"/>
              <a:t>: </a:t>
            </a:r>
            <a:r>
              <a:rPr lang="ko-KR" altLang="en-US" sz="900" dirty="0"/>
              <a:t>학교명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ko-KR" altLang="en-US" sz="900" dirty="0"/>
              <a:t>온라인학교</a:t>
            </a:r>
            <a:r>
              <a:rPr lang="en-US" altLang="ko-KR" sz="900" dirty="0"/>
              <a:t>: </a:t>
            </a:r>
            <a:r>
              <a:rPr lang="ko-KR" altLang="en-US" sz="900" dirty="0"/>
              <a:t>학교명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ko-KR" altLang="en-US" sz="900" dirty="0"/>
              <a:t>단기활동</a:t>
            </a:r>
            <a:r>
              <a:rPr lang="en-US" altLang="ko-KR" sz="900" dirty="0"/>
              <a:t>: </a:t>
            </a:r>
            <a:r>
              <a:rPr lang="ko-KR" altLang="en-US" sz="900" dirty="0" err="1"/>
              <a:t>액티비티명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ko-KR" altLang="en-US" sz="900" dirty="0"/>
              <a:t>온라인 단기활동</a:t>
            </a:r>
            <a:r>
              <a:rPr lang="en-US" altLang="ko-KR" sz="900" dirty="0"/>
              <a:t>: </a:t>
            </a:r>
            <a:r>
              <a:rPr lang="ko-KR" altLang="en-US" sz="900" dirty="0"/>
              <a:t>온라인 </a:t>
            </a:r>
            <a:r>
              <a:rPr lang="ko-KR" altLang="en-US" sz="900" dirty="0" err="1"/>
              <a:t>액티비티명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5. </a:t>
            </a:r>
            <a:r>
              <a:rPr lang="ko-KR" altLang="en-US" sz="900" dirty="0"/>
              <a:t>지원자명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6. </a:t>
            </a:r>
            <a:r>
              <a:rPr lang="ko-KR" altLang="en-US" sz="900" dirty="0"/>
              <a:t>지원자가 제출한</a:t>
            </a:r>
            <a:r>
              <a:rPr lang="en-US" altLang="ko-KR" sz="900" dirty="0"/>
              <a:t>(</a:t>
            </a:r>
            <a:r>
              <a:rPr lang="ko-KR" altLang="en-US" sz="900" dirty="0" err="1"/>
              <a:t>커넥티드가</a:t>
            </a:r>
            <a:r>
              <a:rPr lang="ko-KR" altLang="en-US" sz="900" dirty="0"/>
              <a:t> 대행</a:t>
            </a:r>
            <a:r>
              <a:rPr lang="en-US" altLang="ko-KR" sz="900" dirty="0"/>
              <a:t>)</a:t>
            </a:r>
            <a:r>
              <a:rPr lang="ko-KR" altLang="en-US" sz="900" dirty="0"/>
              <a:t> 서류 리스트 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-&gt; </a:t>
            </a:r>
            <a:r>
              <a:rPr lang="ko-KR" altLang="en-US" sz="900" dirty="0"/>
              <a:t>학교가 입력한 </a:t>
            </a:r>
            <a:r>
              <a:rPr lang="en-US" altLang="ko-KR" sz="900" dirty="0"/>
              <a:t>“</a:t>
            </a:r>
            <a:r>
              <a:rPr lang="ko-KR" altLang="en-US" sz="900" dirty="0"/>
              <a:t>파일명</a:t>
            </a:r>
            <a:r>
              <a:rPr lang="en-US" altLang="ko-KR" sz="900" dirty="0"/>
              <a:t>” </a:t>
            </a:r>
            <a:r>
              <a:rPr lang="ko-KR" altLang="en-US" sz="900" dirty="0" err="1"/>
              <a:t>끌어오기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7. </a:t>
            </a:r>
            <a:r>
              <a:rPr lang="ko-KR" altLang="en-US" sz="900" dirty="0"/>
              <a:t>버튼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지원자리스트로 이동</a:t>
            </a:r>
            <a:r>
              <a:rPr lang="en-US" altLang="ko-KR" sz="900" dirty="0"/>
              <a:t>(</a:t>
            </a:r>
            <a:r>
              <a:rPr lang="ko-KR" altLang="en-US" sz="900" dirty="0" err="1"/>
              <a:t>파트너스</a:t>
            </a:r>
            <a:r>
              <a:rPr lang="ko-KR" altLang="en-US" sz="900" dirty="0"/>
              <a:t> 로그인 화면 </a:t>
            </a:r>
            <a:r>
              <a:rPr lang="en-US" altLang="ko-KR" sz="900" dirty="0"/>
              <a:t>-&gt; </a:t>
            </a:r>
            <a:r>
              <a:rPr lang="ko-KR" altLang="en-US" sz="900" dirty="0"/>
              <a:t>로그인 </a:t>
            </a:r>
            <a:r>
              <a:rPr lang="en-US" altLang="ko-KR" sz="900" dirty="0"/>
              <a:t>-&gt;</a:t>
            </a:r>
            <a:r>
              <a:rPr lang="ko-KR" altLang="en-US" sz="900" dirty="0"/>
              <a:t> 지원자리스트</a:t>
            </a:r>
            <a:r>
              <a:rPr lang="en-US" altLang="ko-KR" sz="900" dirty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900" dirty="0"/>
              <a:t>8. </a:t>
            </a:r>
            <a:r>
              <a:rPr lang="ko-KR" altLang="en-US" sz="900" dirty="0"/>
              <a:t>이미지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배너 삽입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9. </a:t>
            </a:r>
            <a:r>
              <a:rPr lang="ko-KR" altLang="en-US" sz="900" dirty="0"/>
              <a:t>커넥티드 </a:t>
            </a:r>
            <a:r>
              <a:rPr lang="en-US" altLang="ko-KR" sz="900" dirty="0"/>
              <a:t>CI </a:t>
            </a:r>
            <a:r>
              <a:rPr lang="ko-KR" altLang="en-US" sz="900" dirty="0"/>
              <a:t>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4"/>
              </a:rPr>
              <a:t>https://www.connected.com</a:t>
            </a:r>
            <a:r>
              <a:rPr lang="en-US" altLang="ko-KR" sz="900" dirty="0"/>
              <a:t> </a:t>
            </a:r>
            <a:r>
              <a:rPr lang="ko-KR" altLang="en-US" sz="900" dirty="0"/>
              <a:t>으로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ko-KR" altLang="en-US" sz="900" dirty="0"/>
              <a:t>지원자명</a:t>
            </a:r>
            <a:r>
              <a:rPr lang="en-US" altLang="ko-KR" sz="900" dirty="0"/>
              <a:t>, </a:t>
            </a:r>
            <a:r>
              <a:rPr lang="ko-KR" altLang="en-US" sz="900" dirty="0"/>
              <a:t>국적</a:t>
            </a:r>
            <a:r>
              <a:rPr lang="en-US" altLang="ko-KR" sz="900" dirty="0"/>
              <a:t>, </a:t>
            </a:r>
            <a:r>
              <a:rPr lang="ko-KR" altLang="en-US" sz="900" dirty="0"/>
              <a:t>생년월일</a:t>
            </a:r>
            <a:r>
              <a:rPr lang="en-US" altLang="ko-KR" sz="900" dirty="0"/>
              <a:t>, </a:t>
            </a:r>
            <a:r>
              <a:rPr lang="ko-KR" altLang="en-US" sz="900" dirty="0"/>
              <a:t>성별</a:t>
            </a:r>
            <a:r>
              <a:rPr lang="en-US" altLang="ko-KR" sz="900" dirty="0"/>
              <a:t>, </a:t>
            </a:r>
            <a:r>
              <a:rPr lang="ko-KR" altLang="en-US" sz="900" dirty="0"/>
              <a:t>모국어</a:t>
            </a:r>
            <a:endParaRPr lang="en-US" altLang="ko-KR" sz="900" dirty="0"/>
          </a:p>
        </p:txBody>
      </p:sp>
      <p:graphicFrame>
        <p:nvGraphicFramePr>
          <p:cNvPr id="27" name="표 12">
            <a:extLst>
              <a:ext uri="{FF2B5EF4-FFF2-40B4-BE49-F238E27FC236}">
                <a16:creationId xmlns:a16="http://schemas.microsoft.com/office/drawing/2014/main" id="{8142D989-3395-44B2-942B-D97EC844AF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7328574"/>
              </p:ext>
            </p:extLst>
          </p:nvPr>
        </p:nvGraphicFramePr>
        <p:xfrm>
          <a:off x="1114467" y="2527710"/>
          <a:ext cx="73866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3305">
                  <a:extLst>
                    <a:ext uri="{9D8B030D-6E8A-4147-A177-3AD203B41FA5}">
                      <a16:colId xmlns:a16="http://schemas.microsoft.com/office/drawing/2014/main" val="4089356805"/>
                    </a:ext>
                  </a:extLst>
                </a:gridCol>
                <a:gridCol w="3693305">
                  <a:extLst>
                    <a:ext uri="{9D8B030D-6E8A-4147-A177-3AD203B41FA5}">
                      <a16:colId xmlns:a16="http://schemas.microsoft.com/office/drawing/2014/main" val="2205453392"/>
                    </a:ext>
                  </a:extLst>
                </a:gridCol>
              </a:tblGrid>
              <a:tr h="3185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제출서류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611829"/>
                  </a:ext>
                </a:extLst>
              </a:tr>
            </a:tbl>
          </a:graphicData>
        </a:graphic>
      </p:graphicFrame>
      <p:sp>
        <p:nvSpPr>
          <p:cNvPr id="13" name="직사각형 12">
            <a:extLst>
              <a:ext uri="{FF2B5EF4-FFF2-40B4-BE49-F238E27FC236}">
                <a16:creationId xmlns:a16="http://schemas.microsoft.com/office/drawing/2014/main" id="{65D8AB2F-D5B1-486D-A513-117328C04D43}"/>
              </a:ext>
            </a:extLst>
          </p:cNvPr>
          <p:cNvSpPr/>
          <p:nvPr/>
        </p:nvSpPr>
        <p:spPr>
          <a:xfrm>
            <a:off x="4161435" y="4044893"/>
            <a:ext cx="1282535" cy="34017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chemeClr val="tx1"/>
                </a:solidFill>
              </a:rPr>
              <a:t>바로가기</a:t>
            </a:r>
          </a:p>
        </p:txBody>
      </p:sp>
      <p:sp>
        <p:nvSpPr>
          <p:cNvPr id="45" name="타원 44">
            <a:extLst>
              <a:ext uri="{FF2B5EF4-FFF2-40B4-BE49-F238E27FC236}">
                <a16:creationId xmlns:a16="http://schemas.microsoft.com/office/drawing/2014/main" id="{E69F4435-1DAD-4D21-B0FF-74DB6E28007E}"/>
              </a:ext>
            </a:extLst>
          </p:cNvPr>
          <p:cNvSpPr/>
          <p:nvPr/>
        </p:nvSpPr>
        <p:spPr>
          <a:xfrm>
            <a:off x="6106224" y="2587621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6</a:t>
            </a:r>
            <a:endParaRPr lang="ko-KR" altLang="en-US" sz="1100" dirty="0"/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AA3D751E-6753-4EC9-A6C4-39658647BACA}"/>
              </a:ext>
            </a:extLst>
          </p:cNvPr>
          <p:cNvSpPr/>
          <p:nvPr/>
        </p:nvSpPr>
        <p:spPr>
          <a:xfrm>
            <a:off x="4802700" y="2893470"/>
            <a:ext cx="3693305" cy="29072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1"/>
            <a:r>
              <a:rPr lang="en-US" altLang="ko-KR" b="1" dirty="0">
                <a:solidFill>
                  <a:schemeClr val="tx1"/>
                </a:solidFill>
              </a:rPr>
              <a:t>D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p:sp>
        <p:nvSpPr>
          <p:cNvPr id="38" name="직사각형 37">
            <a:extLst>
              <a:ext uri="{FF2B5EF4-FFF2-40B4-BE49-F238E27FC236}">
                <a16:creationId xmlns:a16="http://schemas.microsoft.com/office/drawing/2014/main" id="{770F3147-0A16-414D-9356-AE574B76ABDB}"/>
              </a:ext>
            </a:extLst>
          </p:cNvPr>
          <p:cNvSpPr/>
          <p:nvPr/>
        </p:nvSpPr>
        <p:spPr>
          <a:xfrm>
            <a:off x="4802699" y="3223637"/>
            <a:ext cx="3693305" cy="29072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1"/>
            <a:r>
              <a:rPr lang="en-US" altLang="ko-KR" b="1" dirty="0">
                <a:solidFill>
                  <a:schemeClr val="tx1"/>
                </a:solidFill>
              </a:rPr>
              <a:t>E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534A42F-B5F7-444D-8A6C-2A1F2662B59B}"/>
              </a:ext>
            </a:extLst>
          </p:cNvPr>
          <p:cNvSpPr txBox="1"/>
          <p:nvPr/>
        </p:nvSpPr>
        <p:spPr>
          <a:xfrm>
            <a:off x="6459962" y="3514366"/>
            <a:ext cx="677108" cy="48664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altLang="ko-KR" sz="3200" b="1" dirty="0"/>
              <a:t>…</a:t>
            </a:r>
            <a:endParaRPr lang="ko-KR" altLang="en-US" sz="3200" b="1" dirty="0"/>
          </a:p>
        </p:txBody>
      </p:sp>
      <p:sp>
        <p:nvSpPr>
          <p:cNvPr id="24" name="타원 23">
            <a:extLst>
              <a:ext uri="{FF2B5EF4-FFF2-40B4-BE49-F238E27FC236}">
                <a16:creationId xmlns:a16="http://schemas.microsoft.com/office/drawing/2014/main" id="{A1416E4A-711F-49D2-8849-347902539E36}"/>
              </a:ext>
            </a:extLst>
          </p:cNvPr>
          <p:cNvSpPr/>
          <p:nvPr/>
        </p:nvSpPr>
        <p:spPr>
          <a:xfrm>
            <a:off x="3952750" y="4577504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8</a:t>
            </a:r>
            <a:endParaRPr lang="ko-KR" altLang="en-US" sz="1100" dirty="0"/>
          </a:p>
        </p:txBody>
      </p:sp>
      <p:sp>
        <p:nvSpPr>
          <p:cNvPr id="39" name="타원 38">
            <a:extLst>
              <a:ext uri="{FF2B5EF4-FFF2-40B4-BE49-F238E27FC236}">
                <a16:creationId xmlns:a16="http://schemas.microsoft.com/office/drawing/2014/main" id="{4CA40B34-F301-4A65-96F9-2834F3984463}"/>
              </a:ext>
            </a:extLst>
          </p:cNvPr>
          <p:cNvSpPr/>
          <p:nvPr/>
        </p:nvSpPr>
        <p:spPr>
          <a:xfrm>
            <a:off x="1109395" y="6195690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9</a:t>
            </a:r>
            <a:endParaRPr lang="ko-KR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703631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</TotalTime>
  <Words>991</Words>
  <Application>Microsoft Office PowerPoint</Application>
  <PresentationFormat>와이드스크린</PresentationFormat>
  <Paragraphs>223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8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커넥티드(CONNECT.ED)</dc:creator>
  <cp:lastModifiedBy>커넥티드(CONNECT.ED)</cp:lastModifiedBy>
  <cp:revision>29</cp:revision>
  <dcterms:created xsi:type="dcterms:W3CDTF">2020-12-30T06:35:07Z</dcterms:created>
  <dcterms:modified xsi:type="dcterms:W3CDTF">2021-05-18T01:04:32Z</dcterms:modified>
</cp:coreProperties>
</file>